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1695" cy="6858000"/>
  <p:notesSz cx="6858000" cy="12191695"/>
  <p:embeddedFontLst>
    <p:embeddedFont>
      <p:font typeface="Barlow Bold"/>
      <p:regular r:id="rId201314"/>
    </p:embeddedFont>
    <p:embeddedFont>
      <p:font typeface="Montserrat"/>
      <p:regular r:id="rId201315"/>
    </p:embeddedFont>
    <p:embeddedFont>
      <p:font typeface="Montserrat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image" Target="../media/image-3-2.png"/><Relationship Id="rId9" Type="http://schemas.openxmlformats.org/officeDocument/2006/relationships/image" Target="../media/image-3-3.sv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svg"/><Relationship Id="rId4" Type="http://schemas.openxmlformats.org/officeDocument/2006/relationships/image" Target="../media/image-19-4.png"/><Relationship Id="rId5" Type="http://schemas.openxmlformats.org/officeDocument/2006/relationships/image" Target="../media/image-19-5.svg"/><Relationship Id="rId6" Type="http://schemas.openxmlformats.org/officeDocument/2006/relationships/image" Target="../media/image-19-6.png"/><Relationship Id="rId7" Type="http://schemas.openxmlformats.org/officeDocument/2006/relationships/image" Target="../media/image-19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svg"/><Relationship Id="rId3" Type="http://schemas.openxmlformats.org/officeDocument/2006/relationships/image" Target="../media/image-24-1.png"/><Relationship Id="rId4" Type="http://schemas.openxmlformats.org/officeDocument/2006/relationships/image" Target="../media/image-24-2.svg"/><Relationship Id="rId5" Type="http://schemas.openxmlformats.org/officeDocument/2006/relationships/image" Target="../media/image-24-1.png"/><Relationship Id="rId6" Type="http://schemas.openxmlformats.org/officeDocument/2006/relationships/image" Target="../media/image-24-2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svg"/><Relationship Id="rId3" Type="http://schemas.openxmlformats.org/officeDocument/2006/relationships/image" Target="../media/image-25-3.png"/><Relationship Id="rId4" Type="http://schemas.openxmlformats.org/officeDocument/2006/relationships/image" Target="../media/image-25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svg"/><Relationship Id="rId3" Type="http://schemas.openxmlformats.org/officeDocument/2006/relationships/image" Target="../media/image-29-3.png"/><Relationship Id="rId4" Type="http://schemas.openxmlformats.org/officeDocument/2006/relationships/image" Target="../media/image-29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image" Target="../media/image-33-3.svg"/><Relationship Id="rId4" Type="http://schemas.openxmlformats.org/officeDocument/2006/relationships/image" Target="../media/image-33-4.png"/><Relationship Id="rId5" Type="http://schemas.openxmlformats.org/officeDocument/2006/relationships/image" Target="../media/image-33-5.svg"/><Relationship Id="rId6" Type="http://schemas.openxmlformats.org/officeDocument/2006/relationships/image" Target="../media/image-33-6.png"/><Relationship Id="rId7" Type="http://schemas.openxmlformats.org/officeDocument/2006/relationships/image" Target="../media/image-33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svg"/><Relationship Id="rId3" Type="http://schemas.openxmlformats.org/officeDocument/2006/relationships/image" Target="../media/image-35-1.png"/><Relationship Id="rId4" Type="http://schemas.openxmlformats.org/officeDocument/2006/relationships/image" Target="../media/image-35-2.svg"/><Relationship Id="rId5" Type="http://schemas.openxmlformats.org/officeDocument/2006/relationships/image" Target="../media/image-35-1.png"/><Relationship Id="rId6" Type="http://schemas.openxmlformats.org/officeDocument/2006/relationships/image" Target="../media/image-35-2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svg"/><Relationship Id="rId3" Type="http://schemas.openxmlformats.org/officeDocument/2006/relationships/image" Target="../media/image-37-3.png"/><Relationship Id="rId4" Type="http://schemas.openxmlformats.org/officeDocument/2006/relationships/image" Target="../media/image-37-4.svg"/><Relationship Id="rId5" Type="http://schemas.openxmlformats.org/officeDocument/2006/relationships/image" Target="../media/image-37-5.png"/><Relationship Id="rId6" Type="http://schemas.openxmlformats.org/officeDocument/2006/relationships/image" Target="../media/image-3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svg"/><Relationship Id="rId3" Type="http://schemas.openxmlformats.org/officeDocument/2006/relationships/image" Target="../media/image-41-1.png"/><Relationship Id="rId4" Type="http://schemas.openxmlformats.org/officeDocument/2006/relationships/image" Target="../media/image-41-2.svg"/><Relationship Id="rId5" Type="http://schemas.openxmlformats.org/officeDocument/2006/relationships/image" Target="../media/image-41-1.png"/><Relationship Id="rId6" Type="http://schemas.openxmlformats.org/officeDocument/2006/relationships/image" Target="../media/image-41-2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svg"/><Relationship Id="rId3" Type="http://schemas.openxmlformats.org/officeDocument/2006/relationships/image" Target="../media/image-44-3.png"/><Relationship Id="rId4" Type="http://schemas.openxmlformats.org/officeDocument/2006/relationships/image" Target="../media/image-44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svg"/><Relationship Id="rId3" Type="http://schemas.openxmlformats.org/officeDocument/2006/relationships/image" Target="../media/image-48-3.png"/><Relationship Id="rId4" Type="http://schemas.openxmlformats.org/officeDocument/2006/relationships/image" Target="../media/image-48-4.svg"/><Relationship Id="rId5" Type="http://schemas.openxmlformats.org/officeDocument/2006/relationships/image" Target="../media/image-48-5.png"/><Relationship Id="rId6" Type="http://schemas.openxmlformats.org/officeDocument/2006/relationships/image" Target="../media/image-48-6.svg"/><Relationship Id="rId7" Type="http://schemas.openxmlformats.org/officeDocument/2006/relationships/image" Target="../media/image-48-7.png"/><Relationship Id="rId8" Type="http://schemas.openxmlformats.org/officeDocument/2006/relationships/image" Target="../media/image-4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svg"/><Relationship Id="rId3" Type="http://schemas.openxmlformats.org/officeDocument/2006/relationships/image" Target="../media/image-49-3.png"/><Relationship Id="rId4" Type="http://schemas.openxmlformats.org/officeDocument/2006/relationships/image" Target="../media/image-49-4.svg"/><Relationship Id="rId5" Type="http://schemas.openxmlformats.org/officeDocument/2006/relationships/image" Target="../media/image-49-5.png"/><Relationship Id="rId6" Type="http://schemas.openxmlformats.org/officeDocument/2006/relationships/image" Target="../media/image-4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859" y="1908827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ZeliAI — 젤리아이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631908" y="2679501"/>
            <a:ext cx="6355993" cy="1434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세상의 모든 AI, 하나의 계정·하나의 플랫폼</a:t>
            </a:r>
            <a:endParaRPr lang="ko-KR" sz="4500" dirty="0"/>
          </a:p>
        </p:txBody>
      </p:sp>
      <p:sp>
        <p:nvSpPr>
          <p:cNvPr id="5" name="Text 2"/>
          <p:cNvSpPr/>
          <p:nvPr/>
        </p:nvSpPr>
        <p:spPr>
          <a:xfrm>
            <a:off x="631908" y="4301232"/>
            <a:ext cx="6355993" cy="683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3000"/>
              </a:lnSpc>
              <a:spcAft>
                <a:spcPts val="1350"/>
              </a:spcAft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여러 AI를 골라 쓰고, 함께 쓰고, 서로 검증한다. 답을 받는 데서 끝나지 않고 문서와 업무까지.</a:t>
            </a:r>
            <a:endParaRPr lang="ko-KR" sz="1200" dirty="0"/>
          </a:p>
          <a:p>
            <a:pPr algn="ctr" indent="0" marL="0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zeliai.com</a:t>
            </a:r>
            <a:endParaRPr lang="ko-KR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659986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오늘 보여 드릴 것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2460327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ZeliAI가 어떻게 AI 사용의 복잡함을 하나로 해결하는지, 핵심 기능을 순서대로 소개합니다.</a:t>
            </a:r>
            <a:endParaRPr lang="ko-KR" sz="1200" dirty="0"/>
          </a:p>
        </p:txBody>
      </p:sp>
      <p:sp>
        <p:nvSpPr>
          <p:cNvPr id="4" name="Text 2"/>
          <p:cNvSpPr/>
          <p:nvPr/>
        </p:nvSpPr>
        <p:spPr>
          <a:xfrm>
            <a:off x="631908" y="2890738"/>
            <a:ext cx="315905" cy="1974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01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31908" y="3140174"/>
            <a:ext cx="3537258" cy="19050"/>
          </a:xfrm>
          <a:prstGeom prst="rect">
            <a:avLst/>
          </a:prstGeom>
          <a:solidFill>
            <a:srgbClr val="4296CD"/>
          </a:solidFill>
          <a:ln/>
        </p:spPr>
      </p:sp>
      <p:sp>
        <p:nvSpPr>
          <p:cNvPr id="6" name="Text 4"/>
          <p:cNvSpPr/>
          <p:nvPr/>
        </p:nvSpPr>
        <p:spPr>
          <a:xfrm>
            <a:off x="631908" y="3257252"/>
            <a:ext cx="353725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왜 ZeliAI인가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31908" y="3611761"/>
            <a:ext cx="353725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현재 AI 사용의 문제와 ZeliAI의 답</a:t>
            </a:r>
            <a:endParaRPr lang="ko-KR" sz="1200" dirty="0"/>
          </a:p>
        </p:txBody>
      </p:sp>
      <p:sp>
        <p:nvSpPr>
          <p:cNvPr id="8" name="Text 6"/>
          <p:cNvSpPr/>
          <p:nvPr/>
        </p:nvSpPr>
        <p:spPr>
          <a:xfrm>
            <a:off x="4327119" y="2890738"/>
            <a:ext cx="315905" cy="1974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27119" y="3140174"/>
            <a:ext cx="3537358" cy="19050"/>
          </a:xfrm>
          <a:prstGeom prst="rect">
            <a:avLst/>
          </a:prstGeom>
          <a:solidFill>
            <a:srgbClr val="4296CD"/>
          </a:solidFill>
          <a:ln/>
        </p:spPr>
      </p:sp>
      <p:sp>
        <p:nvSpPr>
          <p:cNvPr id="10" name="Text 8"/>
          <p:cNvSpPr/>
          <p:nvPr/>
        </p:nvSpPr>
        <p:spPr>
          <a:xfrm>
            <a:off x="4327119" y="3257252"/>
            <a:ext cx="353735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채팅과 모델 고르기</a:t>
            </a:r>
            <a:endParaRPr lang="ko-KR" sz="1600" dirty="0"/>
          </a:p>
        </p:txBody>
      </p:sp>
      <p:sp>
        <p:nvSpPr>
          <p:cNvPr id="11" name="Text 9"/>
          <p:cNvSpPr/>
          <p:nvPr/>
        </p:nvSpPr>
        <p:spPr>
          <a:xfrm>
            <a:off x="4327119" y="3611761"/>
            <a:ext cx="353735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GPT·Gemini·Claude·Grok 등을 한 계정으로</a:t>
            </a:r>
            <a:endParaRPr lang="ko-KR" sz="1200" dirty="0"/>
          </a:p>
        </p:txBody>
      </p:sp>
      <p:sp>
        <p:nvSpPr>
          <p:cNvPr id="12" name="Text 10"/>
          <p:cNvSpPr/>
          <p:nvPr/>
        </p:nvSpPr>
        <p:spPr>
          <a:xfrm>
            <a:off x="8022429" y="2890738"/>
            <a:ext cx="315905" cy="1974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03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022429" y="3140174"/>
            <a:ext cx="3537258" cy="19050"/>
          </a:xfrm>
          <a:prstGeom prst="rect">
            <a:avLst/>
          </a:prstGeom>
          <a:solidFill>
            <a:srgbClr val="4296CD"/>
          </a:solidFill>
          <a:ln/>
        </p:spPr>
      </p:sp>
      <p:sp>
        <p:nvSpPr>
          <p:cNvPr id="14" name="Text 12"/>
          <p:cNvSpPr/>
          <p:nvPr/>
        </p:nvSpPr>
        <p:spPr>
          <a:xfrm>
            <a:off x="8022429" y="3257252"/>
            <a:ext cx="353725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멀티브레인</a:t>
            </a:r>
            <a:endParaRPr lang="ko-KR" sz="1600" dirty="0"/>
          </a:p>
        </p:txBody>
      </p:sp>
      <p:sp>
        <p:nvSpPr>
          <p:cNvPr id="15" name="Text 13"/>
          <p:cNvSpPr/>
          <p:nvPr/>
        </p:nvSpPr>
        <p:spPr>
          <a:xfrm>
            <a:off x="8022429" y="3611761"/>
            <a:ext cx="353725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여러 AI의 교차검증으로 더 믿을 수 있는 답</a:t>
            </a:r>
            <a:endParaRPr lang="ko-KR" sz="1200" dirty="0"/>
          </a:p>
        </p:txBody>
      </p:sp>
      <p:sp>
        <p:nvSpPr>
          <p:cNvPr id="16" name="Text 14"/>
          <p:cNvSpPr/>
          <p:nvPr/>
        </p:nvSpPr>
        <p:spPr>
          <a:xfrm>
            <a:off x="631908" y="4140895"/>
            <a:ext cx="315905" cy="1974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04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1908" y="4374555"/>
            <a:ext cx="5384864" cy="19050"/>
          </a:xfrm>
          <a:prstGeom prst="rect">
            <a:avLst/>
          </a:prstGeom>
          <a:solidFill>
            <a:srgbClr val="4296CD"/>
          </a:solidFill>
          <a:ln/>
        </p:spPr>
      </p:sp>
      <p:sp>
        <p:nvSpPr>
          <p:cNvPr id="18" name="Text 16"/>
          <p:cNvSpPr/>
          <p:nvPr/>
        </p:nvSpPr>
        <p:spPr>
          <a:xfrm>
            <a:off x="631908" y="4507409"/>
            <a:ext cx="5384864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문서 &amp; 에이전트</a:t>
            </a:r>
            <a:endParaRPr lang="ko-KR" sz="1600" dirty="0"/>
          </a:p>
        </p:txBody>
      </p:sp>
      <p:sp>
        <p:nvSpPr>
          <p:cNvPr id="19" name="Text 17"/>
          <p:cNvSpPr/>
          <p:nvPr/>
        </p:nvSpPr>
        <p:spPr>
          <a:xfrm>
            <a:off x="631908" y="4861917"/>
            <a:ext cx="5384864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워드·엑셀·PPT·PDF·MD와 AI 인재 채용</a:t>
            </a:r>
            <a:endParaRPr lang="ko-KR" sz="1200" dirty="0"/>
          </a:p>
        </p:txBody>
      </p:sp>
      <p:sp>
        <p:nvSpPr>
          <p:cNvPr id="20" name="Text 18"/>
          <p:cNvSpPr/>
          <p:nvPr/>
        </p:nvSpPr>
        <p:spPr>
          <a:xfrm>
            <a:off x="6174724" y="4140895"/>
            <a:ext cx="315905" cy="1974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05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4724" y="4374555"/>
            <a:ext cx="5384963" cy="19050"/>
          </a:xfrm>
          <a:prstGeom prst="rect">
            <a:avLst/>
          </a:prstGeom>
          <a:solidFill>
            <a:srgbClr val="4296CD"/>
          </a:solidFill>
          <a:ln/>
        </p:spPr>
      </p:sp>
      <p:sp>
        <p:nvSpPr>
          <p:cNvPr id="22" name="Text 20"/>
          <p:cNvSpPr/>
          <p:nvPr/>
        </p:nvSpPr>
        <p:spPr>
          <a:xfrm>
            <a:off x="6174724" y="4507409"/>
            <a:ext cx="5384963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요금 &amp; 신뢰</a:t>
            </a:r>
            <a:endParaRPr lang="ko-KR" sz="1600" dirty="0"/>
          </a:p>
        </p:txBody>
      </p:sp>
      <p:sp>
        <p:nvSpPr>
          <p:cNvPr id="23" name="Text 21"/>
          <p:cNvSpPr/>
          <p:nvPr/>
        </p:nvSpPr>
        <p:spPr>
          <a:xfrm>
            <a:off x="6174724" y="4861917"/>
            <a:ext cx="53849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쓴 만큼 내는 통합 요금과 기업용 기능</a:t>
            </a:r>
            <a:endParaRPr lang="ko-KR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584951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AI는 많아졌지만…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631908" y="1306314"/>
            <a:ext cx="6965577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더 많은 AI가 등장할수록, 오히려 사용자의 부담은 커지고 있습니다.</a:t>
            </a:r>
            <a:endParaRPr lang="ko-KR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1736725"/>
            <a:ext cx="6355993" cy="96123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85108" y="1913731"/>
            <a:ext cx="592579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파편화된 계정과 결제</a:t>
            </a:r>
            <a:endParaRPr lang="ko-KR" sz="1600" dirty="0"/>
          </a:p>
        </p:txBody>
      </p:sp>
      <p:sp>
        <p:nvSpPr>
          <p:cNvPr id="7" name="Text 3"/>
          <p:cNvSpPr/>
          <p:nvPr/>
        </p:nvSpPr>
        <p:spPr>
          <a:xfrm>
            <a:off x="885108" y="2268240"/>
            <a:ext cx="5925791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서비스마다 따로 가입하고, 따로 결제한다. 여러 구독료가 중복으로 빠져나간다.</a:t>
            </a:r>
            <a:endParaRPr lang="ko-KR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908" y="2855913"/>
            <a:ext cx="6355993" cy="121394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85108" y="3032919"/>
            <a:ext cx="592579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한 AI의 답은 믿기 어렵다</a:t>
            </a:r>
            <a:endParaRPr lang="ko-KR" sz="1600" dirty="0"/>
          </a:p>
        </p:txBody>
      </p:sp>
      <p:sp>
        <p:nvSpPr>
          <p:cNvPr id="10" name="Text 5"/>
          <p:cNvSpPr/>
          <p:nvPr/>
        </p:nvSpPr>
        <p:spPr>
          <a:xfrm>
            <a:off x="885108" y="3387427"/>
            <a:ext cx="592579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그럴듯한 오답과 환각(hallucination)은 여전히 빈번하다. 단일 모델의 답을 검증할 방법이 없다.</a:t>
            </a:r>
            <a:endParaRPr lang="ko-KR" sz="12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1908" y="4227810"/>
            <a:ext cx="6355993" cy="96123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85108" y="4404816"/>
            <a:ext cx="592579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문서화는 결국 사람 몫</a:t>
            </a:r>
            <a:endParaRPr lang="ko-KR" sz="1600" dirty="0"/>
          </a:p>
        </p:txBody>
      </p:sp>
      <p:sp>
        <p:nvSpPr>
          <p:cNvPr id="13" name="Text 7"/>
          <p:cNvSpPr/>
          <p:nvPr/>
        </p:nvSpPr>
        <p:spPr>
          <a:xfrm>
            <a:off x="885108" y="4759325"/>
            <a:ext cx="5925791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답을 받아도 보고서·발표자료로 옮기는 작업은 여전히 수작업이다.</a:t>
            </a:r>
            <a:endParaRPr lang="ko-KR" sz="12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1908" y="5346998"/>
            <a:ext cx="6355993" cy="96123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85108" y="5524004"/>
            <a:ext cx="592579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비용이 한눈에 안 보인다</a:t>
            </a:r>
            <a:endParaRPr lang="ko-KR" sz="1600" dirty="0"/>
          </a:p>
        </p:txBody>
      </p:sp>
      <p:sp>
        <p:nvSpPr>
          <p:cNvPr id="16" name="Text 9"/>
          <p:cNvSpPr/>
          <p:nvPr/>
        </p:nvSpPr>
        <p:spPr>
          <a:xfrm>
            <a:off x="885108" y="5878513"/>
            <a:ext cx="5925791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어디에 얼마를 쓰는지 파악하기 어렵고, 사용량 관리도 제각각이다.</a:t>
            </a:r>
            <a:endParaRPr lang="ko-KR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892555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ZeliAI — 한 곳에서 해결한다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631908" y="2692896"/>
            <a:ext cx="3537258" cy="1201241"/>
          </a:xfrm>
          <a:prstGeom prst="roundRect">
            <a:avLst>
              <a:gd name="adj" fmla="val 19727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96211" y="2857202"/>
            <a:ext cx="3208654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🧠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고르기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796211" y="3224411"/>
            <a:ext cx="320865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최신 AI 모델을 골라서, 또는 최대 6개를 동시에 활용</a:t>
            </a:r>
            <a:endParaRPr lang="ko-KR" sz="1200" dirty="0"/>
          </a:p>
        </p:txBody>
      </p:sp>
      <p:sp>
        <p:nvSpPr>
          <p:cNvPr id="6" name="Shape 4"/>
          <p:cNvSpPr/>
          <p:nvPr/>
        </p:nvSpPr>
        <p:spPr>
          <a:xfrm>
            <a:off x="4327119" y="2692896"/>
            <a:ext cx="3537358" cy="1201241"/>
          </a:xfrm>
          <a:prstGeom prst="roundRect">
            <a:avLst>
              <a:gd name="adj" fmla="val 19727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91421" y="2857202"/>
            <a:ext cx="3208753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검증하기</a:t>
            </a:r>
            <a:endParaRPr lang="ko-KR" sz="1600" dirty="0"/>
          </a:p>
        </p:txBody>
      </p:sp>
      <p:sp>
        <p:nvSpPr>
          <p:cNvPr id="8" name="Text 6"/>
          <p:cNvSpPr/>
          <p:nvPr/>
        </p:nvSpPr>
        <p:spPr>
          <a:xfrm>
            <a:off x="4491421" y="3224411"/>
            <a:ext cx="320875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교차검증으로 더 믿을 수 있는 답을 얻는다</a:t>
            </a:r>
            <a:endParaRPr lang="ko-KR" sz="1200" dirty="0"/>
          </a:p>
        </p:txBody>
      </p:sp>
      <p:sp>
        <p:nvSpPr>
          <p:cNvPr id="9" name="Shape 7"/>
          <p:cNvSpPr/>
          <p:nvPr/>
        </p:nvSpPr>
        <p:spPr>
          <a:xfrm>
            <a:off x="8022429" y="2692896"/>
            <a:ext cx="3537258" cy="1201241"/>
          </a:xfrm>
          <a:prstGeom prst="roundRect">
            <a:avLst>
              <a:gd name="adj" fmla="val 19727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86731" y="2857202"/>
            <a:ext cx="3208654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📄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만들기</a:t>
            </a:r>
            <a:endParaRPr lang="ko-KR" sz="1600" dirty="0"/>
          </a:p>
        </p:txBody>
      </p:sp>
      <p:sp>
        <p:nvSpPr>
          <p:cNvPr id="11" name="Text 9"/>
          <p:cNvSpPr/>
          <p:nvPr/>
        </p:nvSpPr>
        <p:spPr>
          <a:xfrm>
            <a:off x="8186731" y="3224411"/>
            <a:ext cx="320865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젤리 문서로 바로 문서화 — 설치 없이 브라우저에서</a:t>
            </a:r>
            <a:endParaRPr lang="ko-KR" sz="1200" dirty="0"/>
          </a:p>
        </p:txBody>
      </p:sp>
      <p:sp>
        <p:nvSpPr>
          <p:cNvPr id="12" name="Shape 10"/>
          <p:cNvSpPr/>
          <p:nvPr/>
        </p:nvSpPr>
        <p:spPr>
          <a:xfrm>
            <a:off x="631908" y="4052094"/>
            <a:ext cx="5384864" cy="948531"/>
          </a:xfrm>
          <a:prstGeom prst="roundRect">
            <a:avLst>
              <a:gd name="adj" fmla="val 2498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96211" y="4216400"/>
            <a:ext cx="5056259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🤝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맡기기</a:t>
            </a:r>
            <a:endParaRPr lang="ko-KR" sz="1600" dirty="0"/>
          </a:p>
        </p:txBody>
      </p:sp>
      <p:sp>
        <p:nvSpPr>
          <p:cNvPr id="14" name="Text 12"/>
          <p:cNvSpPr/>
          <p:nvPr/>
        </p:nvSpPr>
        <p:spPr>
          <a:xfrm>
            <a:off x="796211" y="4583609"/>
            <a:ext cx="5056259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에이전트와 Agent 채용으로 반복 업무를 위임</a:t>
            </a:r>
            <a:endParaRPr lang="ko-KR" sz="1200" dirty="0"/>
          </a:p>
        </p:txBody>
      </p:sp>
      <p:sp>
        <p:nvSpPr>
          <p:cNvPr id="15" name="Shape 13"/>
          <p:cNvSpPr/>
          <p:nvPr/>
        </p:nvSpPr>
        <p:spPr>
          <a:xfrm>
            <a:off x="6174724" y="4052094"/>
            <a:ext cx="5384963" cy="948531"/>
          </a:xfrm>
          <a:prstGeom prst="roundRect">
            <a:avLst>
              <a:gd name="adj" fmla="val 2498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39027" y="4216400"/>
            <a:ext cx="5056359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💳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결제</a:t>
            </a:r>
            <a:endParaRPr lang="ko-KR" sz="1600" dirty="0"/>
          </a:p>
        </p:txBody>
      </p:sp>
      <p:sp>
        <p:nvSpPr>
          <p:cNvPr id="17" name="Text 15"/>
          <p:cNvSpPr/>
          <p:nvPr/>
        </p:nvSpPr>
        <p:spPr>
          <a:xfrm>
            <a:off x="6339027" y="4583609"/>
            <a:ext cx="5056359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젤리 하나로 모든 AI 사용료를 한 번에 정산</a:t>
            </a:r>
            <a:endParaRPr lang="ko-KR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463771"/>
            <a:ext cx="10927878" cy="349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21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한 장으로 보는 ZeliAI</a:t>
            </a:r>
            <a:endParaRPr lang="ko-KR" sz="21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931565"/>
            <a:ext cx="9753356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908" y="2674045"/>
            <a:ext cx="885208" cy="240010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/>
        </p:spPr>
      </p:sp>
      <p:sp>
        <p:nvSpPr>
          <p:cNvPr id="3" name="Text 1"/>
          <p:cNvSpPr/>
          <p:nvPr/>
        </p:nvSpPr>
        <p:spPr>
          <a:xfrm>
            <a:off x="726660" y="2724746"/>
            <a:ext cx="1305289" cy="145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CHAPTER 1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31908" y="3026469"/>
            <a:ext cx="10927878" cy="717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채팅과 모델 고르기</a:t>
            </a:r>
            <a:endParaRPr lang="ko-KR" sz="4500" dirty="0"/>
          </a:p>
        </p:txBody>
      </p:sp>
      <p:sp>
        <p:nvSpPr>
          <p:cNvPr id="5" name="Text 3"/>
          <p:cNvSpPr/>
          <p:nvPr/>
        </p:nvSpPr>
        <p:spPr>
          <a:xfrm>
            <a:off x="631908" y="3931146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원하는 AI를 골라 쓰고, 대화를 쌓아 다시 찾는다</a:t>
            </a:r>
            <a:endParaRPr lang="ko-KR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971309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원하는 AI를 골라 쓰기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5203794" y="1692672"/>
            <a:ext cx="6965577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하나의 계정으로 세계 최고 수준의 AI 모델을 자유롭게 선택합니다.</a:t>
            </a:r>
            <a:endParaRPr lang="ko-KR" sz="1200" dirty="0"/>
          </a:p>
        </p:txBody>
      </p:sp>
      <p:sp>
        <p:nvSpPr>
          <p:cNvPr id="5" name="Shape 2"/>
          <p:cNvSpPr/>
          <p:nvPr/>
        </p:nvSpPr>
        <p:spPr>
          <a:xfrm>
            <a:off x="5203794" y="2123083"/>
            <a:ext cx="3099020" cy="2073077"/>
          </a:xfrm>
          <a:prstGeom prst="roundRect">
            <a:avLst>
              <a:gd name="adj" fmla="val 11431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368096" y="2287389"/>
            <a:ext cx="473857" cy="473869"/>
          </a:xfrm>
          <a:prstGeom prst="ellipse">
            <a:avLst/>
          </a:prstGeom>
          <a:solidFill>
            <a:srgbClr val="4296CD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8367" y="2417663"/>
            <a:ext cx="213216" cy="2132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68096" y="2919214"/>
            <a:ext cx="2770416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다양한 최신 모델</a:t>
            </a:r>
            <a:endParaRPr lang="ko-KR" sz="1600" dirty="0"/>
          </a:p>
        </p:txBody>
      </p:sp>
      <p:sp>
        <p:nvSpPr>
          <p:cNvPr id="9" name="Text 5"/>
          <p:cNvSpPr/>
          <p:nvPr/>
        </p:nvSpPr>
        <p:spPr>
          <a:xfrm>
            <a:off x="5368096" y="3273723"/>
            <a:ext cx="2770416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OpenAI GPT, Google Gemini, Anthropic Claude, xAI Grok 등 최신 모델을 한 계정으로</a:t>
            </a:r>
            <a:endParaRPr lang="ko-KR" sz="1200" dirty="0"/>
          </a:p>
        </p:txBody>
      </p:sp>
      <p:sp>
        <p:nvSpPr>
          <p:cNvPr id="10" name="Shape 6"/>
          <p:cNvSpPr/>
          <p:nvPr/>
        </p:nvSpPr>
        <p:spPr>
          <a:xfrm>
            <a:off x="8460766" y="2123083"/>
            <a:ext cx="3099020" cy="2073077"/>
          </a:xfrm>
          <a:prstGeom prst="roundRect">
            <a:avLst>
              <a:gd name="adj" fmla="val 11431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625069" y="2287389"/>
            <a:ext cx="473857" cy="473869"/>
          </a:xfrm>
          <a:prstGeom prst="ellipse">
            <a:avLst/>
          </a:prstGeom>
          <a:solidFill>
            <a:srgbClr val="4296CD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5340" y="2417663"/>
            <a:ext cx="213216" cy="21322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625069" y="2919214"/>
            <a:ext cx="2770416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특징 태그로 쉽게 선택</a:t>
            </a:r>
            <a:endParaRPr lang="ko-KR" sz="1600" dirty="0"/>
          </a:p>
        </p:txBody>
      </p:sp>
      <p:sp>
        <p:nvSpPr>
          <p:cNvPr id="14" name="Text 9"/>
          <p:cNvSpPr/>
          <p:nvPr/>
        </p:nvSpPr>
        <p:spPr>
          <a:xfrm>
            <a:off x="8625069" y="3273723"/>
            <a:ext cx="27704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#초고속 #복합추론 #코딩최적화 #실시간검색 — 목적에 맞는 모델을 바로 찾는다</a:t>
            </a:r>
            <a:endParaRPr lang="ko-KR" sz="1200" dirty="0"/>
          </a:p>
        </p:txBody>
      </p:sp>
      <p:sp>
        <p:nvSpPr>
          <p:cNvPr id="15" name="Shape 10"/>
          <p:cNvSpPr/>
          <p:nvPr/>
        </p:nvSpPr>
        <p:spPr>
          <a:xfrm>
            <a:off x="5203794" y="4354116"/>
            <a:ext cx="6355993" cy="1567656"/>
          </a:xfrm>
          <a:prstGeom prst="roundRect">
            <a:avLst>
              <a:gd name="adj" fmla="val 15116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5368096" y="4518422"/>
            <a:ext cx="473857" cy="473869"/>
          </a:xfrm>
          <a:prstGeom prst="ellipse">
            <a:avLst/>
          </a:prstGeom>
          <a:solidFill>
            <a:srgbClr val="4296CD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8367" y="4648696"/>
            <a:ext cx="213216" cy="21322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68096" y="5150247"/>
            <a:ext cx="602738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나만의 기본 모델</a:t>
            </a:r>
            <a:endParaRPr lang="ko-KR" sz="1600" dirty="0"/>
          </a:p>
        </p:txBody>
      </p:sp>
      <p:sp>
        <p:nvSpPr>
          <p:cNvPr id="19" name="Text 13"/>
          <p:cNvSpPr/>
          <p:nvPr/>
        </p:nvSpPr>
        <p:spPr>
          <a:xfrm>
            <a:off x="5368096" y="5504755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'AI 추천 모델'과 '내가 고른 모델'을 나란히 비교하고, 마음에 드는 모델을 기본으로 지정</a:t>
            </a:r>
            <a:endParaRPr lang="ko-KR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474274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대화는 쌓이고, 다시 찾기 쉽게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518207" y="3195638"/>
            <a:ext cx="5498665" cy="1223268"/>
          </a:xfrm>
          <a:prstGeom prst="roundRect">
            <a:avLst>
              <a:gd name="adj" fmla="val 30995"/>
            </a:avLst>
          </a:prstGeom>
          <a:solidFill>
            <a:srgbClr val="2589C9"/>
          </a:solidFill>
          <a:ln/>
        </p:spPr>
      </p:sp>
      <p:sp>
        <p:nvSpPr>
          <p:cNvPr id="4" name="Text 2"/>
          <p:cNvSpPr/>
          <p:nvPr/>
        </p:nvSpPr>
        <p:spPr>
          <a:xfrm>
            <a:off x="676159" y="3371184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최근 대화 관리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676159" y="3771305"/>
            <a:ext cx="51827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중요한 대화는 고정, 불필요한 대화는 삭제. 키워드 검색으로 이전 대화를 빠르게 찾는다.</a:t>
            </a:r>
            <a:endParaRPr lang="ko-KR" sz="1200" dirty="0"/>
          </a:p>
        </p:txBody>
      </p:sp>
      <p:sp>
        <p:nvSpPr>
          <p:cNvPr id="6" name="Text 4"/>
          <p:cNvSpPr/>
          <p:nvPr/>
        </p:nvSpPr>
        <p:spPr>
          <a:xfrm>
            <a:off x="6294875" y="3371184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즐겨찾기와 튜토리얼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294875" y="3771305"/>
            <a:ext cx="52712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좋은 답은 </a:t>
            </a:r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⭐</a:t>
            </a:r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한 번으로 저장해 언제든 꺼내 볼 수 있습니다. 처음 사용하는 분을 위한 단계별 튜토리얼로 빠르게 시작할 수 있습니다.</a:t>
            </a:r>
            <a:endParaRPr lang="ko-KR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616455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말로 묻고, 소리로 듣기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908" y="3416796"/>
            <a:ext cx="394881" cy="3948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24230" y="3416796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음성 검색</a:t>
            </a:r>
            <a:endParaRPr lang="ko-KR" sz="1600" dirty="0"/>
          </a:p>
        </p:txBody>
      </p:sp>
      <p:sp>
        <p:nvSpPr>
          <p:cNvPr id="5" name="Text 2"/>
          <p:cNvSpPr/>
          <p:nvPr/>
        </p:nvSpPr>
        <p:spPr>
          <a:xfrm>
            <a:off x="1224230" y="3771305"/>
            <a:ext cx="477289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마이크로 바로 질문. 타이핑 없이 음성으로 AI에게 물어볼 수 있습니다. 마이크 권한 안내도 친절하게 제공합니다.</a:t>
            </a:r>
            <a:endParaRPr lang="ko-KR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4568" y="3416796"/>
            <a:ext cx="394881" cy="394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86889" y="3416796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음성(TTS) 답변</a:t>
            </a:r>
            <a:endParaRPr lang="ko-KR" sz="1600" dirty="0"/>
          </a:p>
        </p:txBody>
      </p:sp>
      <p:sp>
        <p:nvSpPr>
          <p:cNvPr id="8" name="Text 4"/>
          <p:cNvSpPr/>
          <p:nvPr/>
        </p:nvSpPr>
        <p:spPr>
          <a:xfrm>
            <a:off x="6786889" y="3771305"/>
            <a:ext cx="477289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AI의 답변을 텍스트가 아닌 음성으로 듣습니다. 재생·일시정지로 편하게 청취. PC와 휴대폰 브라우저 모두 지원합니다.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2221564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이미지로 묻고, 이미지를 만든다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5203794" y="3118474"/>
            <a:ext cx="298531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이미지 첨부 질문</a:t>
            </a:r>
            <a:endParaRPr lang="ko-KR" sz="1600" dirty="0"/>
          </a:p>
        </p:txBody>
      </p:sp>
      <p:sp>
        <p:nvSpPr>
          <p:cNvPr id="5" name="Text 2"/>
          <p:cNvSpPr/>
          <p:nvPr/>
        </p:nvSpPr>
        <p:spPr>
          <a:xfrm>
            <a:off x="5203794" y="3518595"/>
            <a:ext cx="2985318" cy="1010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사진이나 이미지를 첨부해 AI에게 질문합니다. JPEG, PNG, GIF, WebP 형식을 지원하며, 여러 모델의 답을 모아 '통합 응답'으로 보여 줍니다.</a:t>
            </a:r>
            <a:endParaRPr lang="ko-KR" sz="1200" dirty="0"/>
          </a:p>
        </p:txBody>
      </p:sp>
      <p:sp>
        <p:nvSpPr>
          <p:cNvPr id="6" name="Text 3"/>
          <p:cNvSpPr/>
          <p:nvPr/>
        </p:nvSpPr>
        <p:spPr>
          <a:xfrm>
            <a:off x="8580818" y="3118474"/>
            <a:ext cx="298531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이미지 생성</a:t>
            </a:r>
            <a:endParaRPr lang="ko-KR" sz="1600" dirty="0"/>
          </a:p>
        </p:txBody>
      </p:sp>
      <p:sp>
        <p:nvSpPr>
          <p:cNvPr id="7" name="Text 4"/>
          <p:cNvSpPr/>
          <p:nvPr/>
        </p:nvSpPr>
        <p:spPr>
          <a:xfrm>
            <a:off x="8580818" y="3518595"/>
            <a:ext cx="2985318" cy="1010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이미지 생성 모델을 선택하면 텍스트 설명만으로 이미지를 만들 수 있습니다. DALL-E 3, GPT, Gemini 등 생성 모델을 선택해 원하는 결과물을 얻습니다.</a:t>
            </a:r>
            <a:endParaRPr lang="ko-KR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908" y="2674045"/>
            <a:ext cx="911401" cy="240010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/>
        </p:spPr>
      </p:sp>
      <p:sp>
        <p:nvSpPr>
          <p:cNvPr id="3" name="Text 1"/>
          <p:cNvSpPr/>
          <p:nvPr/>
        </p:nvSpPr>
        <p:spPr>
          <a:xfrm>
            <a:off x="726660" y="2724746"/>
            <a:ext cx="1331482" cy="145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CHAPTER 2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31908" y="3026469"/>
            <a:ext cx="10927878" cy="717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멀티브레인</a:t>
            </a:r>
            <a:endParaRPr lang="ko-KR" sz="4500" dirty="0"/>
          </a:p>
        </p:txBody>
      </p:sp>
      <p:sp>
        <p:nvSpPr>
          <p:cNvPr id="5" name="Text 3"/>
          <p:cNvSpPr/>
          <p:nvPr/>
        </p:nvSpPr>
        <p:spPr>
          <a:xfrm>
            <a:off x="631908" y="3931146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여러 AI가 함께 답하고, 서로를 검증한다 — ZeliAI의 핵심 기술</a:t>
            </a:r>
            <a:endParaRPr lang="ko-KR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848674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멀티브레인 — 여러 AI가 함께 답한다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631908" y="1570038"/>
            <a:ext cx="635599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단일 모델의 답을 그대로 믿는 시대는 끝났습니다. 멀티브레인은 여러 AI의 합의를 통해 더 신뢰할 수 있는 답을 만들어 냅니다.</a:t>
            </a:r>
            <a:endParaRPr lang="ko-KR" sz="1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08" y="2253159"/>
            <a:ext cx="789861" cy="94783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79721" y="2411115"/>
            <a:ext cx="540818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동시 호출</a:t>
            </a:r>
            <a:endParaRPr lang="ko-KR" sz="1600" dirty="0"/>
          </a:p>
        </p:txBody>
      </p:sp>
      <p:sp>
        <p:nvSpPr>
          <p:cNvPr id="7" name="Text 3"/>
          <p:cNvSpPr/>
          <p:nvPr/>
        </p:nvSpPr>
        <p:spPr>
          <a:xfrm>
            <a:off x="1579721" y="2765623"/>
            <a:ext cx="5408180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최대 6개의 AI가 같은 질문에 동시에 답한다</a:t>
            </a:r>
            <a:endParaRPr lang="ko-KR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08" y="3200995"/>
            <a:ext cx="789861" cy="94783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579721" y="3358952"/>
            <a:ext cx="540818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의미 비교</a:t>
            </a:r>
            <a:endParaRPr lang="ko-KR" sz="1600" dirty="0"/>
          </a:p>
        </p:txBody>
      </p:sp>
      <p:sp>
        <p:nvSpPr>
          <p:cNvPr id="10" name="Text 5"/>
          <p:cNvSpPr/>
          <p:nvPr/>
        </p:nvSpPr>
        <p:spPr>
          <a:xfrm>
            <a:off x="1579721" y="3713460"/>
            <a:ext cx="5408180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벡터 유사도로 답의 의미를 서로 비교한다</a:t>
            </a:r>
            <a:endParaRPr lang="ko-KR" sz="12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08" y="4148832"/>
            <a:ext cx="789861" cy="94783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579721" y="4306788"/>
            <a:ext cx="540818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이상 제거</a:t>
            </a:r>
            <a:endParaRPr lang="ko-KR" sz="1600" dirty="0"/>
          </a:p>
        </p:txBody>
      </p:sp>
      <p:sp>
        <p:nvSpPr>
          <p:cNvPr id="13" name="Text 7"/>
          <p:cNvSpPr/>
          <p:nvPr/>
        </p:nvSpPr>
        <p:spPr>
          <a:xfrm>
            <a:off x="1579721" y="4661297"/>
            <a:ext cx="5408180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다수와 크게 다른 답(환각 의심)을 걸러 낸다</a:t>
            </a:r>
            <a:endParaRPr lang="ko-KR" sz="12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08" y="5096669"/>
            <a:ext cx="789861" cy="94783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579721" y="5254625"/>
            <a:ext cx="540818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통합응답</a:t>
            </a:r>
            <a:endParaRPr lang="ko-KR" sz="1600" dirty="0"/>
          </a:p>
        </p:txBody>
      </p:sp>
      <p:sp>
        <p:nvSpPr>
          <p:cNvPr id="16" name="Text 9"/>
          <p:cNvSpPr/>
          <p:nvPr/>
        </p:nvSpPr>
        <p:spPr>
          <a:xfrm>
            <a:off x="1579721" y="5609134"/>
            <a:ext cx="5408180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교차검증을 거친 하나의 믿을 수 있는 답 완성</a:t>
            </a:r>
            <a:endParaRPr lang="ko-KR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846492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멀티브레인 작동 방식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926" y="1646833"/>
            <a:ext cx="10577843" cy="39693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353684" y="4644387"/>
            <a:ext cx="1595436" cy="323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교차검증 통합</a:t>
            </a:r>
            <a:endParaRPr lang="ko-KR" sz="2000" dirty="0"/>
          </a:p>
        </p:txBody>
      </p:sp>
      <p:sp>
        <p:nvSpPr>
          <p:cNvPr id="5" name="Text 2"/>
          <p:cNvSpPr/>
          <p:nvPr/>
        </p:nvSpPr>
        <p:spPr>
          <a:xfrm>
            <a:off x="7342998" y="4644387"/>
            <a:ext cx="1595436" cy="323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이상 응답 제외</a:t>
            </a:r>
            <a:endParaRPr lang="ko-KR" sz="2000" dirty="0"/>
          </a:p>
        </p:txBody>
      </p:sp>
      <p:sp>
        <p:nvSpPr>
          <p:cNvPr id="6" name="Text 3"/>
          <p:cNvSpPr/>
          <p:nvPr/>
        </p:nvSpPr>
        <p:spPr>
          <a:xfrm>
            <a:off x="5343239" y="4482688"/>
            <a:ext cx="1595436" cy="647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벡터 유사도 비교</a:t>
            </a:r>
            <a:endParaRPr lang="ko-KR" sz="2000" dirty="0"/>
          </a:p>
        </p:txBody>
      </p:sp>
      <p:sp>
        <p:nvSpPr>
          <p:cNvPr id="7" name="Text 4"/>
          <p:cNvSpPr/>
          <p:nvPr/>
        </p:nvSpPr>
        <p:spPr>
          <a:xfrm>
            <a:off x="3343480" y="4644387"/>
            <a:ext cx="1595436" cy="323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모델 동시 호출</a:t>
            </a:r>
            <a:endParaRPr lang="ko-KR" sz="2000" dirty="0"/>
          </a:p>
        </p:txBody>
      </p:sp>
      <p:sp>
        <p:nvSpPr>
          <p:cNvPr id="8" name="Text 5"/>
          <p:cNvSpPr/>
          <p:nvPr/>
        </p:nvSpPr>
        <p:spPr>
          <a:xfrm>
            <a:off x="1300010" y="4644387"/>
            <a:ext cx="1595436" cy="323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질문 입력</a:t>
            </a:r>
            <a:endParaRPr lang="ko-KR" sz="2000" dirty="0"/>
          </a:p>
        </p:txBody>
      </p:sp>
      <p:sp>
        <p:nvSpPr>
          <p:cNvPr id="9" name="Text 6"/>
          <p:cNvSpPr/>
          <p:nvPr/>
        </p:nvSpPr>
        <p:spPr>
          <a:xfrm>
            <a:off x="631908" y="5793879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질문 하나로 최대 6개의 모델을 동시에 호출하고, 의미적 유사도 분석을 거쳐 이상 응답을 제거한 뒤 최종 통합응답을 생성합니다.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347870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환각 방어를 숫자로 보여 준다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518207" y="3069233"/>
            <a:ext cx="5498665" cy="1475978"/>
          </a:xfrm>
          <a:prstGeom prst="roundRect">
            <a:avLst>
              <a:gd name="adj" fmla="val 25688"/>
            </a:avLst>
          </a:prstGeom>
          <a:solidFill>
            <a:srgbClr val="063E5F"/>
          </a:solidFill>
          <a:ln/>
        </p:spPr>
      </p:sp>
      <p:sp>
        <p:nvSpPr>
          <p:cNvPr id="4" name="Text 2"/>
          <p:cNvSpPr/>
          <p:nvPr/>
        </p:nvSpPr>
        <p:spPr>
          <a:xfrm>
            <a:off x="676159" y="3244779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투명한 지표 공개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676159" y="3644900"/>
            <a:ext cx="51827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이번 검색에서 몇 개 모델이 답했고, 이상 응답을 몇 개 제외했는지 그대로 화면에 표시합니다. 3개 이상의 모델로 검색하면 실측 환각 억제율이 나타납니다.</a:t>
            </a:r>
            <a:endParaRPr lang="ko-KR" sz="1200" dirty="0"/>
          </a:p>
        </p:txBody>
      </p:sp>
      <p:sp>
        <p:nvSpPr>
          <p:cNvPr id="6" name="Text 4"/>
          <p:cNvSpPr/>
          <p:nvPr/>
        </p:nvSpPr>
        <p:spPr>
          <a:xfrm>
            <a:off x="6294875" y="3244779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정직한 한계도 밝힌다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294875" y="3644900"/>
            <a:ext cx="527126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멀티브레인의 지표는 '사실 검증'이 아니라 '모델 간 합의' 지표입니다. 모든 모델이 같은 오류를 낼 경우 걸러 내지 못한다는 점도 함께 안내합니다. 과장 없이 솔직하게.</a:t>
            </a:r>
            <a:endParaRPr lang="ko-KR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923214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멀티브레인 스코어보드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2723555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교차검증 세션을 모아 모델별 성능과 합의 여부를 분석하는 대시보드입니다.</a:t>
            </a:r>
            <a:endParaRPr lang="ko-KR" sz="1200" dirty="0"/>
          </a:p>
        </p:txBody>
      </p:sp>
      <p:sp>
        <p:nvSpPr>
          <p:cNvPr id="4" name="Shape 2"/>
          <p:cNvSpPr/>
          <p:nvPr/>
        </p:nvSpPr>
        <p:spPr>
          <a:xfrm>
            <a:off x="631908" y="3153966"/>
            <a:ext cx="2613456" cy="613767"/>
          </a:xfrm>
          <a:prstGeom prst="roundRect">
            <a:avLst>
              <a:gd name="adj" fmla="val 38609"/>
            </a:avLst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8910" y="3330972"/>
            <a:ext cx="2259452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신뢰도 지표</a:t>
            </a:r>
            <a:endParaRPr lang="ko-KR" sz="1600" dirty="0"/>
          </a:p>
        </p:txBody>
      </p:sp>
      <p:sp>
        <p:nvSpPr>
          <p:cNvPr id="6" name="Shape 4"/>
          <p:cNvSpPr/>
          <p:nvPr/>
        </p:nvSpPr>
        <p:spPr>
          <a:xfrm>
            <a:off x="3403316" y="3153966"/>
            <a:ext cx="2613555" cy="613767"/>
          </a:xfrm>
          <a:prstGeom prst="roundRect">
            <a:avLst>
              <a:gd name="adj" fmla="val 38609"/>
            </a:avLst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80318" y="3330972"/>
            <a:ext cx="225955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교차검증</a:t>
            </a:r>
            <a:endParaRPr lang="ko-KR" sz="1600" dirty="0"/>
          </a:p>
        </p:txBody>
      </p:sp>
      <p:sp>
        <p:nvSpPr>
          <p:cNvPr id="8" name="Shape 6"/>
          <p:cNvSpPr/>
          <p:nvPr/>
        </p:nvSpPr>
        <p:spPr>
          <a:xfrm>
            <a:off x="6174824" y="3153966"/>
            <a:ext cx="2613456" cy="613767"/>
          </a:xfrm>
          <a:prstGeom prst="roundRect">
            <a:avLst>
              <a:gd name="adj" fmla="val 38609"/>
            </a:avLst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51825" y="3330972"/>
            <a:ext cx="2259452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모델 리포트</a:t>
            </a:r>
            <a:endParaRPr lang="ko-KR" sz="1600" dirty="0"/>
          </a:p>
        </p:txBody>
      </p:sp>
      <p:sp>
        <p:nvSpPr>
          <p:cNvPr id="10" name="Shape 8"/>
          <p:cNvSpPr/>
          <p:nvPr/>
        </p:nvSpPr>
        <p:spPr>
          <a:xfrm>
            <a:off x="8946232" y="3153966"/>
            <a:ext cx="2613555" cy="613767"/>
          </a:xfrm>
          <a:prstGeom prst="roundRect">
            <a:avLst>
              <a:gd name="adj" fmla="val 38609"/>
            </a:avLst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23233" y="3330972"/>
            <a:ext cx="225955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환각 방어</a:t>
            </a:r>
            <a:endParaRPr lang="ko-KR" sz="1600" dirty="0"/>
          </a:p>
        </p:txBody>
      </p:sp>
      <p:sp>
        <p:nvSpPr>
          <p:cNvPr id="12" name="Shape 10"/>
          <p:cNvSpPr/>
          <p:nvPr/>
        </p:nvSpPr>
        <p:spPr>
          <a:xfrm>
            <a:off x="631908" y="3925689"/>
            <a:ext cx="3537258" cy="613767"/>
          </a:xfrm>
          <a:prstGeom prst="roundRect">
            <a:avLst>
              <a:gd name="adj" fmla="val 38609"/>
            </a:avLst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8910" y="4102695"/>
            <a:ext cx="3183255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지원 모델</a:t>
            </a:r>
            <a:endParaRPr lang="ko-KR" sz="1600" dirty="0"/>
          </a:p>
        </p:txBody>
      </p:sp>
      <p:sp>
        <p:nvSpPr>
          <p:cNvPr id="14" name="Shape 12"/>
          <p:cNvSpPr/>
          <p:nvPr/>
        </p:nvSpPr>
        <p:spPr>
          <a:xfrm>
            <a:off x="4327119" y="3925689"/>
            <a:ext cx="3537358" cy="613767"/>
          </a:xfrm>
          <a:prstGeom prst="roundRect">
            <a:avLst>
              <a:gd name="adj" fmla="val 38609"/>
            </a:avLst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04121" y="4102695"/>
            <a:ext cx="3183354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기술 스펙</a:t>
            </a:r>
            <a:endParaRPr lang="ko-KR" sz="1600" dirty="0"/>
          </a:p>
        </p:txBody>
      </p:sp>
      <p:sp>
        <p:nvSpPr>
          <p:cNvPr id="16" name="Shape 14"/>
          <p:cNvSpPr/>
          <p:nvPr/>
        </p:nvSpPr>
        <p:spPr>
          <a:xfrm>
            <a:off x="8022429" y="3925689"/>
            <a:ext cx="3537358" cy="613767"/>
          </a:xfrm>
          <a:prstGeom prst="roundRect">
            <a:avLst>
              <a:gd name="adj" fmla="val 38609"/>
            </a:avLst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99431" y="4102695"/>
            <a:ext cx="3183354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비용 비교</a:t>
            </a:r>
            <a:endParaRPr lang="ko-KR" sz="1600" dirty="0"/>
          </a:p>
        </p:txBody>
      </p:sp>
      <p:sp>
        <p:nvSpPr>
          <p:cNvPr id="18" name="Text 16"/>
          <p:cNvSpPr/>
          <p:nvPr/>
        </p:nvSpPr>
        <p:spPr>
          <a:xfrm>
            <a:off x="631908" y="4717157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이상치를 제외한 중간 75% 모델의 점수 편차(IQR)를 기준으로 모델 간 합의 여부를 판단합니다. 비용 비교 탭에서는 모델별 사용 비용도 한눈에 확인할 수 있습니다.</a:t>
            </a:r>
            <a:endParaRPr lang="ko-KR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462964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정확도를 먼저 생각하는 모델 배분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631908" y="3263305"/>
            <a:ext cx="355393" cy="3554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45253" y="3317577"/>
            <a:ext cx="299762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교차검증 기반 가중치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1145253" y="3672086"/>
            <a:ext cx="299762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교차검증 점수를 바탕으로 모델별 가중치를 자동으로 배분합니다. 신뢰도가 높은 모델에 더 많은 비중을 둡니다.</a:t>
            </a:r>
            <a:endParaRPr lang="ko-KR" sz="1200" dirty="0"/>
          </a:p>
        </p:txBody>
      </p:sp>
      <p:sp>
        <p:nvSpPr>
          <p:cNvPr id="6" name="Shape 4"/>
          <p:cNvSpPr/>
          <p:nvPr/>
        </p:nvSpPr>
        <p:spPr>
          <a:xfrm>
            <a:off x="4340315" y="3263305"/>
            <a:ext cx="355393" cy="3554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53660" y="3317577"/>
            <a:ext cx="299762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추천 모델 제안</a:t>
            </a:r>
            <a:endParaRPr lang="ko-KR" sz="1600" dirty="0"/>
          </a:p>
        </p:txBody>
      </p:sp>
      <p:sp>
        <p:nvSpPr>
          <p:cNvPr id="8" name="Text 6"/>
          <p:cNvSpPr/>
          <p:nvPr/>
        </p:nvSpPr>
        <p:spPr>
          <a:xfrm>
            <a:off x="4853660" y="3672086"/>
            <a:ext cx="299762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질문의 성격에 맞는 최적 모델을 ZeliAI가 직접 추천합니다. 코딩·분석·창작 등 목적에 따라 달라집니다.</a:t>
            </a:r>
            <a:endParaRPr lang="ko-KR" sz="1200" dirty="0"/>
          </a:p>
        </p:txBody>
      </p:sp>
      <p:sp>
        <p:nvSpPr>
          <p:cNvPr id="9" name="Shape 7"/>
          <p:cNvSpPr/>
          <p:nvPr/>
        </p:nvSpPr>
        <p:spPr>
          <a:xfrm>
            <a:off x="8048721" y="3263305"/>
            <a:ext cx="355393" cy="3554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62066" y="3317577"/>
            <a:ext cx="299772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비용 비교 탭</a:t>
            </a:r>
            <a:endParaRPr lang="ko-KR" sz="1600" dirty="0"/>
          </a:p>
        </p:txBody>
      </p:sp>
      <p:sp>
        <p:nvSpPr>
          <p:cNvPr id="11" name="Text 9"/>
          <p:cNvSpPr/>
          <p:nvPr/>
        </p:nvSpPr>
        <p:spPr>
          <a:xfrm>
            <a:off x="8562066" y="3672086"/>
            <a:ext cx="299772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모델별 성능과 비용을 나란히 비교해, 예산 안에서 최선의 선택을 할 수 있습니다.</a:t>
            </a:r>
            <a:endParaRPr lang="ko-KR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962677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기술은 특허로 지킨다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518207" y="1684040"/>
            <a:ext cx="3801670" cy="4246463"/>
          </a:xfrm>
          <a:prstGeom prst="roundRect">
            <a:avLst>
              <a:gd name="adj" fmla="val 9973"/>
            </a:avLst>
          </a:prstGeom>
          <a:solidFill>
            <a:srgbClr val="2589C9"/>
          </a:solidFill>
          <a:ln/>
        </p:spPr>
      </p:sp>
      <p:sp>
        <p:nvSpPr>
          <p:cNvPr id="4" name="Text 2"/>
          <p:cNvSpPr/>
          <p:nvPr/>
        </p:nvSpPr>
        <p:spPr>
          <a:xfrm>
            <a:off x="676109" y="1859586"/>
            <a:ext cx="3485765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등록특허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676159" y="2333242"/>
            <a:ext cx="3485765" cy="31179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65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제10-2951428호</a:t>
            </a:r>
            <a:endParaRPr lang="ko-KR" sz="6500" dirty="0"/>
          </a:p>
        </p:txBody>
      </p:sp>
      <p:sp>
        <p:nvSpPr>
          <p:cNvPr id="6" name="Text 4"/>
          <p:cNvSpPr/>
          <p:nvPr/>
        </p:nvSpPr>
        <p:spPr>
          <a:xfrm>
            <a:off x="4597880" y="1859586"/>
            <a:ext cx="6968157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특허 내용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4597880" y="2259707"/>
            <a:ext cx="696815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여러 AI의 답을 교차검증해 하나의 신뢰할 수 있는 답으로 합성하는 구조가 특허로 등록되었습니다. 멀티브레인의 핵심 알고리즘과 시스템 구조는 ZeliAI의 독자적 지식재산입니다.</a:t>
            </a:r>
            <a:endParaRPr lang="ko-KR" sz="1200" dirty="0"/>
          </a:p>
        </p:txBody>
      </p:sp>
      <p:sp>
        <p:nvSpPr>
          <p:cNvPr id="8" name="Shape 6"/>
          <p:cNvSpPr/>
          <p:nvPr/>
        </p:nvSpPr>
        <p:spPr>
          <a:xfrm>
            <a:off x="4597880" y="2942828"/>
            <a:ext cx="6968157" cy="616049"/>
          </a:xfrm>
          <a:prstGeom prst="roundRect">
            <a:avLst>
              <a:gd name="adj" fmla="val 38466"/>
            </a:avLst>
          </a:prstGeom>
          <a:solidFill>
            <a:srgbClr val="D4E9F7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833" y="3179862"/>
            <a:ext cx="197440" cy="15795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111225" y="3124498"/>
            <a:ext cx="6906444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멀티브레인 교차검증 기술은 ZeliAI만의 차별화된 경쟁력입니다.</a:t>
            </a:r>
            <a:endParaRPr lang="ko-KR" sz="1200" dirty="0"/>
          </a:p>
        </p:txBody>
      </p:sp>
      <p:sp>
        <p:nvSpPr>
          <p:cNvPr id="11" name="Text 8"/>
          <p:cNvSpPr/>
          <p:nvPr/>
        </p:nvSpPr>
        <p:spPr>
          <a:xfrm>
            <a:off x="4597880" y="3736578"/>
            <a:ext cx="7577742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본 심층·심화 분석은 </a:t>
            </a:r>
            <a:pPr algn="l" indent="0" marL="0">
              <a:lnSpc>
                <a:spcPct val="133000"/>
              </a:lnSpc>
              <a:buNone/>
            </a:pPr>
            <a:r>
              <a:rPr lang="ko-KR" altLang="en-US" sz="1200" b="1" dirty="0">
                <a:solidFill>
                  <a:srgbClr val="384653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등록특허 제10-2951428호</a:t>
            </a:r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「인공지능 다중 모델 통합 사용방법」 기술로 제공됩</a:t>
            </a:r>
            <a:endParaRPr lang="ko-KR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908" y="2674045"/>
            <a:ext cx="910905" cy="240010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/>
        </p:spPr>
      </p:sp>
      <p:sp>
        <p:nvSpPr>
          <p:cNvPr id="3" name="Text 1"/>
          <p:cNvSpPr/>
          <p:nvPr/>
        </p:nvSpPr>
        <p:spPr>
          <a:xfrm>
            <a:off x="726660" y="2724746"/>
            <a:ext cx="1330986" cy="145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CHAPTER 3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31908" y="3026469"/>
            <a:ext cx="10927878" cy="717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검색·뉴스·문서 Q&amp;A</a:t>
            </a:r>
            <a:endParaRPr lang="ko-KR" sz="4500" dirty="0"/>
          </a:p>
        </p:txBody>
      </p:sp>
      <p:sp>
        <p:nvSpPr>
          <p:cNvPr id="5" name="Text 3"/>
          <p:cNvSpPr/>
          <p:nvPr/>
        </p:nvSpPr>
        <p:spPr>
          <a:xfrm>
            <a:off x="631908" y="3931146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실시간 정보를 AI가 요약하고, 문서 안의 답을 바로 찾는다</a:t>
            </a:r>
            <a:endParaRPr lang="ko-KR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480103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검색 — 찾고, 요약하고, 바로 행동</a:t>
            </a:r>
            <a:endParaRPr lang="ko-KR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908" y="2201466"/>
            <a:ext cx="394881" cy="39489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24230" y="2201466"/>
            <a:ext cx="576367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실시간 AI 요약</a:t>
            </a:r>
            <a:endParaRPr lang="ko-KR" sz="1600" dirty="0"/>
          </a:p>
        </p:txBody>
      </p:sp>
      <p:sp>
        <p:nvSpPr>
          <p:cNvPr id="6" name="Text 2"/>
          <p:cNvSpPr/>
          <p:nvPr/>
        </p:nvSpPr>
        <p:spPr>
          <a:xfrm>
            <a:off x="1224230" y="2555974"/>
            <a:ext cx="576367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실시간 검색 결과를 AI가 즉시 요약합니다. 상세 조회와 '더보기'로 근거 원문을 직접 확인할 수 있습니다.</a:t>
            </a:r>
            <a:endParaRPr lang="ko-KR" sz="12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908" y="3377307"/>
            <a:ext cx="394881" cy="3948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224230" y="3377307"/>
            <a:ext cx="576367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위치 기반 정보</a:t>
            </a:r>
            <a:endParaRPr lang="ko-KR" sz="1600" dirty="0"/>
          </a:p>
        </p:txBody>
      </p:sp>
      <p:sp>
        <p:nvSpPr>
          <p:cNvPr id="9" name="Text 4"/>
          <p:cNvSpPr/>
          <p:nvPr/>
        </p:nvSpPr>
        <p:spPr>
          <a:xfrm>
            <a:off x="1224230" y="3731816"/>
            <a:ext cx="576367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GPS를 활용한 주변 정보 검색. 가격·예약 링크까지 바로 연결해 검색에서 행동까지 한 번에.</a:t>
            </a:r>
            <a:endParaRPr lang="ko-KR" sz="12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1908" y="4553148"/>
            <a:ext cx="394881" cy="39489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224230" y="4553148"/>
            <a:ext cx="576367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검색 결과 음성 듣기</a:t>
            </a:r>
            <a:endParaRPr lang="ko-KR" sz="1600" dirty="0"/>
          </a:p>
        </p:txBody>
      </p:sp>
      <p:sp>
        <p:nvSpPr>
          <p:cNvPr id="12" name="Text 6"/>
          <p:cNvSpPr/>
          <p:nvPr/>
        </p:nvSpPr>
        <p:spPr>
          <a:xfrm>
            <a:off x="1224230" y="4907657"/>
            <a:ext cx="576367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검색·요약 결과를 텍스트로 읽는 대신 음성으로 들을 수 있습니다. 이동 중에도 편리하게 활용 가능합니다.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347870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젤리뉴스 &amp; 문서 Q&amp;A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3244779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젤리뉴스 — 최신 AI 소식</a:t>
            </a:r>
            <a:endParaRPr lang="ko-KR" sz="1600" dirty="0"/>
          </a:p>
        </p:txBody>
      </p:sp>
      <p:sp>
        <p:nvSpPr>
          <p:cNvPr id="4" name="Text 2"/>
          <p:cNvSpPr/>
          <p:nvPr/>
        </p:nvSpPr>
        <p:spPr>
          <a:xfrm>
            <a:off x="631908" y="3644900"/>
            <a:ext cx="527126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최신 AI 뉴스를 한곳에서 모아 봅니다. 관련 뉴스를 묶어 보기 기능으로 흐름을 파악하고, 원문으로 바로 이동할 수 있습니다. 사이드바에서 공지와 최신 소식도 확인 가능합니다.</a:t>
            </a:r>
            <a:endParaRPr lang="ko-KR" sz="1200" dirty="0"/>
          </a:p>
        </p:txBody>
      </p:sp>
      <p:sp>
        <p:nvSpPr>
          <p:cNvPr id="5" name="Text 3"/>
          <p:cNvSpPr/>
          <p:nvPr/>
        </p:nvSpPr>
        <p:spPr>
          <a:xfrm>
            <a:off x="6294875" y="3244779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문서에 묻고 답 받기</a:t>
            </a:r>
            <a:endParaRPr lang="ko-KR" sz="1600" dirty="0"/>
          </a:p>
        </p:txBody>
      </p:sp>
      <p:sp>
        <p:nvSpPr>
          <p:cNvPr id="6" name="Text 4"/>
          <p:cNvSpPr/>
          <p:nvPr/>
        </p:nvSpPr>
        <p:spPr>
          <a:xfrm>
            <a:off x="6294875" y="3644900"/>
            <a:ext cx="527126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보고서·계약서·논문 등 긴 문서를 올리고 내용에 대해 자유롭게 질문합니다. AI가 문서 안에서 필요한 부분을 찾아 정확하게 답해 줍니다. 복잡한 문서 분석이 수 초 만에 완료됩니다.</a:t>
            </a:r>
            <a:endParaRPr lang="ko-KR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908" y="2674045"/>
            <a:ext cx="923108" cy="240010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/>
        </p:spPr>
      </p:sp>
      <p:sp>
        <p:nvSpPr>
          <p:cNvPr id="3" name="Text 1"/>
          <p:cNvSpPr/>
          <p:nvPr/>
        </p:nvSpPr>
        <p:spPr>
          <a:xfrm>
            <a:off x="726660" y="2724746"/>
            <a:ext cx="1343190" cy="145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CHAPTER 4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31908" y="3026469"/>
            <a:ext cx="10927878" cy="717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문서</a:t>
            </a:r>
            <a:endParaRPr lang="ko-KR" sz="4500" dirty="0"/>
          </a:p>
        </p:txBody>
      </p:sp>
      <p:sp>
        <p:nvSpPr>
          <p:cNvPr id="5" name="Text 3"/>
          <p:cNvSpPr/>
          <p:nvPr/>
        </p:nvSpPr>
        <p:spPr>
          <a:xfrm>
            <a:off x="631908" y="3931146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워드·엑셀·PPT·PDF·MD — 설치 없이 브라우저에서 바로</a:t>
            </a:r>
            <a:endParaRPr lang="ko-KR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110142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문서 — 웹에서 바로 쓰는 오피스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2910483"/>
            <a:ext cx="1092787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별도 설치 없이 브라우저에서 5가지 문서 형식을 작성·편집·저장할 수 있습니다. 하나의 문서함에서 폴더·최근 문서·휴지통까지 통합 관리하며, 자동 저장으로 작업을 잃어버릴 걱정이 없습니다.</a:t>
            </a:r>
            <a:endParaRPr lang="ko-KR" sz="1200" dirty="0"/>
          </a:p>
        </p:txBody>
      </p:sp>
      <p:sp>
        <p:nvSpPr>
          <p:cNvPr id="4" name="Shape 2"/>
          <p:cNvSpPr/>
          <p:nvPr/>
        </p:nvSpPr>
        <p:spPr>
          <a:xfrm>
            <a:off x="631908" y="3593604"/>
            <a:ext cx="10927878" cy="1189434"/>
          </a:xfrm>
          <a:prstGeom prst="roundRect">
            <a:avLst>
              <a:gd name="adj" fmla="val 1992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38258" y="3599954"/>
            <a:ext cx="3638360" cy="588367"/>
          </a:xfrm>
          <a:custGeom>
            <a:avLst/>
            <a:gdLst/>
            <a:ahLst/>
            <a:cxnLst/>
            <a:rect l="l" t="t" r="r" b="b"/>
            <a:pathLst>
              <a:path w="3638360" h="588367">
                <a:moveTo>
                  <a:pt x="197474" y="0"/>
                </a:moveTo>
                <a:lnTo>
                  <a:pt x="3638360" y="0"/>
                </a:lnTo>
                <a:lnTo>
                  <a:pt x="3638360" y="588367"/>
                </a:lnTo>
                <a:lnTo>
                  <a:pt x="0" y="588367"/>
                </a:lnTo>
                <a:lnTo>
                  <a:pt x="0" y="197479"/>
                </a:lnTo>
                <a:arcTo hR="197479" wR="197474" stAng="10800000" swAng="5400000"/>
                <a:close/>
              </a:path>
            </a:pathLst>
          </a:custGeom>
          <a:solidFill>
            <a:srgbClr val="D4E9F7"/>
          </a:solidFill>
          <a:ln/>
        </p:spPr>
      </p:sp>
      <p:sp>
        <p:nvSpPr>
          <p:cNvPr id="6" name="Text 4"/>
          <p:cNvSpPr/>
          <p:nvPr/>
        </p:nvSpPr>
        <p:spPr>
          <a:xfrm>
            <a:off x="796211" y="3757910"/>
            <a:ext cx="3322455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📝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워드</a:t>
            </a:r>
            <a:endParaRPr lang="ko-KR" sz="1600" dirty="0"/>
          </a:p>
        </p:txBody>
      </p:sp>
      <p:sp>
        <p:nvSpPr>
          <p:cNvPr id="7" name="Shape 5"/>
          <p:cNvSpPr/>
          <p:nvPr/>
        </p:nvSpPr>
        <p:spPr>
          <a:xfrm>
            <a:off x="4276618" y="3599954"/>
            <a:ext cx="3638360" cy="588367"/>
          </a:xfrm>
          <a:prstGeom prst="rect">
            <a:avLst/>
          </a:prstGeom>
          <a:solidFill>
            <a:srgbClr val="D4E9F7"/>
          </a:solidFill>
          <a:ln/>
        </p:spPr>
      </p:sp>
      <p:sp>
        <p:nvSpPr>
          <p:cNvPr id="8" name="Shape 6"/>
          <p:cNvSpPr/>
          <p:nvPr/>
        </p:nvSpPr>
        <p:spPr>
          <a:xfrm>
            <a:off x="4276618" y="3599954"/>
            <a:ext cx="19050" cy="588367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9" name="Text 7"/>
          <p:cNvSpPr/>
          <p:nvPr/>
        </p:nvSpPr>
        <p:spPr>
          <a:xfrm>
            <a:off x="4434570" y="3757910"/>
            <a:ext cx="3322455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📊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엑셀</a:t>
            </a:r>
            <a:endParaRPr lang="ko-KR" sz="1600" dirty="0"/>
          </a:p>
        </p:txBody>
      </p:sp>
      <p:sp>
        <p:nvSpPr>
          <p:cNvPr id="10" name="Shape 8"/>
          <p:cNvSpPr/>
          <p:nvPr/>
        </p:nvSpPr>
        <p:spPr>
          <a:xfrm>
            <a:off x="7914978" y="3599954"/>
            <a:ext cx="3638360" cy="588367"/>
          </a:xfrm>
          <a:custGeom>
            <a:avLst/>
            <a:gdLst/>
            <a:ahLst/>
            <a:cxnLst/>
            <a:rect l="l" t="t" r="r" b="b"/>
            <a:pathLst>
              <a:path w="3638360" h="588367">
                <a:moveTo>
                  <a:pt x="0" y="0"/>
                </a:moveTo>
                <a:lnTo>
                  <a:pt x="3440886" y="0"/>
                </a:lnTo>
                <a:arcTo hR="197479" wR="197474" stAng="16200000" swAng="5400000"/>
                <a:lnTo>
                  <a:pt x="3638360" y="588367"/>
                </a:lnTo>
                <a:lnTo>
                  <a:pt x="0" y="588367"/>
                </a:lnTo>
                <a:lnTo>
                  <a:pt x="0" y="0"/>
                </a:lnTo>
                <a:close/>
              </a:path>
            </a:pathLst>
          </a:custGeom>
          <a:solidFill>
            <a:srgbClr val="D4E9F7"/>
          </a:solidFill>
          <a:ln/>
        </p:spPr>
      </p:sp>
      <p:sp>
        <p:nvSpPr>
          <p:cNvPr id="11" name="Shape 9"/>
          <p:cNvSpPr/>
          <p:nvPr/>
        </p:nvSpPr>
        <p:spPr>
          <a:xfrm>
            <a:off x="7914978" y="3599954"/>
            <a:ext cx="19050" cy="588367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2" name="Text 10"/>
          <p:cNvSpPr/>
          <p:nvPr/>
        </p:nvSpPr>
        <p:spPr>
          <a:xfrm>
            <a:off x="8072930" y="3757910"/>
            <a:ext cx="3322455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📑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PPT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38258" y="4188321"/>
            <a:ext cx="5457490" cy="588367"/>
          </a:xfrm>
          <a:custGeom>
            <a:avLst/>
            <a:gdLst/>
            <a:ahLst/>
            <a:cxnLst/>
            <a:rect l="l" t="t" r="r" b="b"/>
            <a:pathLst>
              <a:path w="5457490" h="588367">
                <a:moveTo>
                  <a:pt x="0" y="0"/>
                </a:moveTo>
                <a:lnTo>
                  <a:pt x="5457490" y="0"/>
                </a:lnTo>
                <a:lnTo>
                  <a:pt x="5457490" y="588367"/>
                </a:lnTo>
                <a:lnTo>
                  <a:pt x="197474" y="588367"/>
                </a:lnTo>
                <a:arcTo hR="197479" wR="197474" stAng="5400000" swAng="5400000"/>
                <a:lnTo>
                  <a:pt x="0" y="0"/>
                </a:lnTo>
                <a:close/>
              </a:path>
            </a:pathLst>
          </a:custGeom>
          <a:solidFill>
            <a:srgbClr val="D4E9F7"/>
          </a:solidFill>
          <a:ln/>
        </p:spPr>
      </p:sp>
      <p:sp>
        <p:nvSpPr>
          <p:cNvPr id="14" name="Shape 12"/>
          <p:cNvSpPr/>
          <p:nvPr/>
        </p:nvSpPr>
        <p:spPr>
          <a:xfrm>
            <a:off x="638258" y="4188321"/>
            <a:ext cx="5457490" cy="19050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5" name="Text 13"/>
          <p:cNvSpPr/>
          <p:nvPr/>
        </p:nvSpPr>
        <p:spPr>
          <a:xfrm>
            <a:off x="796211" y="4346277"/>
            <a:ext cx="5141585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📄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PDF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095748" y="4188321"/>
            <a:ext cx="5457589" cy="588367"/>
          </a:xfrm>
          <a:custGeom>
            <a:avLst/>
            <a:gdLst/>
            <a:ahLst/>
            <a:cxnLst/>
            <a:rect l="l" t="t" r="r" b="b"/>
            <a:pathLst>
              <a:path w="5457589" h="588367">
                <a:moveTo>
                  <a:pt x="0" y="0"/>
                </a:moveTo>
                <a:lnTo>
                  <a:pt x="5457589" y="0"/>
                </a:lnTo>
                <a:lnTo>
                  <a:pt x="5457589" y="390889"/>
                </a:lnTo>
                <a:arcTo hR="197479" wR="197474" stAng="0" swAng="5400000"/>
                <a:lnTo>
                  <a:pt x="0" y="588367"/>
                </a:lnTo>
                <a:lnTo>
                  <a:pt x="0" y="0"/>
                </a:lnTo>
                <a:close/>
              </a:path>
            </a:pathLst>
          </a:custGeom>
          <a:solidFill>
            <a:srgbClr val="D4E9F7"/>
          </a:solidFill>
          <a:ln/>
        </p:spPr>
      </p:sp>
      <p:sp>
        <p:nvSpPr>
          <p:cNvPr id="17" name="Shape 15"/>
          <p:cNvSpPr/>
          <p:nvPr/>
        </p:nvSpPr>
        <p:spPr>
          <a:xfrm>
            <a:off x="6095748" y="4188321"/>
            <a:ext cx="19050" cy="588367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8" name="Shape 16"/>
          <p:cNvSpPr/>
          <p:nvPr/>
        </p:nvSpPr>
        <p:spPr>
          <a:xfrm>
            <a:off x="6095748" y="4188321"/>
            <a:ext cx="5457589" cy="19050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9" name="Text 17"/>
          <p:cNvSpPr/>
          <p:nvPr/>
        </p:nvSpPr>
        <p:spPr>
          <a:xfrm>
            <a:off x="6253701" y="4346277"/>
            <a:ext cx="5141685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✏️</a:t>
            </a:r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MD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336063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워드 &amp; 엑셀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518207" y="3057426"/>
            <a:ext cx="5498665" cy="1499592"/>
          </a:xfrm>
          <a:prstGeom prst="roundRect">
            <a:avLst>
              <a:gd name="adj" fmla="val 25284"/>
            </a:avLst>
          </a:prstGeom>
          <a:solidFill>
            <a:srgbClr val="063E5F"/>
          </a:solidFill>
          <a:ln/>
        </p:spPr>
      </p:sp>
      <p:sp>
        <p:nvSpPr>
          <p:cNvPr id="4" name="Text 2"/>
          <p:cNvSpPr/>
          <p:nvPr/>
        </p:nvSpPr>
        <p:spPr>
          <a:xfrm>
            <a:off x="676159" y="3232972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워드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676159" y="3633093"/>
            <a:ext cx="5182760" cy="86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제목·목록·표·그림이 있는 문서를 웹에서 작성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자동 저장과 되돌리기(Ctrl+Z) 지원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인쇄 및 'PDF로 저장' 기능</a:t>
            </a:r>
            <a:endParaRPr lang="ko-KR" sz="1200" dirty="0"/>
          </a:p>
        </p:txBody>
      </p:sp>
      <p:sp>
        <p:nvSpPr>
          <p:cNvPr id="6" name="Text 4"/>
          <p:cNvSpPr/>
          <p:nvPr/>
        </p:nvSpPr>
        <p:spPr>
          <a:xfrm>
            <a:off x="6294875" y="3232972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엑셀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294875" y="3633093"/>
            <a:ext cx="5271261" cy="86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여러 시트와 수식, 서식 지원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xlsx 파일 가져오기와 내보내기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인쇄 기능 제공</a:t>
            </a:r>
            <a:endParaRPr lang="ko-KR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076110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PPT &amp; PDF &amp; 마크다운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908" y="2876451"/>
            <a:ext cx="3537258" cy="1940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8910" y="3527326"/>
            <a:ext cx="3183255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PPT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08910" y="3881834"/>
            <a:ext cx="3183255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슬라이드 편집과 발표 화면 지원. pptx 가져오기 시 레이아웃·마스터 로고·그림까지 보존. pptx로 내려받기 및 인쇄 가능.</a:t>
            </a:r>
            <a:endParaRPr lang="ko-KR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7119" y="2876451"/>
            <a:ext cx="3537358" cy="19405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04121" y="3527326"/>
            <a:ext cx="3183354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PDF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4504121" y="3881834"/>
            <a:ext cx="3183354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PDF 보기는 물론 글·형광펜·펜·사각형·그림·서명 삽입. 페이지 돌리기·삭제·순서 변경·합치기·인쇄·내려받기 모두 지원.</a:t>
            </a:r>
            <a:endParaRPr lang="ko-KR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2429" y="2876451"/>
            <a:ext cx="3537258" cy="194052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99431" y="3527326"/>
            <a:ext cx="3183255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마크다운</a:t>
            </a:r>
            <a:endParaRPr lang="ko-KR" sz="1600" dirty="0"/>
          </a:p>
        </p:txBody>
      </p:sp>
      <p:sp>
        <p:nvSpPr>
          <p:cNvPr id="11" name="Text 6"/>
          <p:cNvSpPr/>
          <p:nvPr/>
        </p:nvSpPr>
        <p:spPr>
          <a:xfrm>
            <a:off x="8199431" y="3881834"/>
            <a:ext cx="318325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마크다운 쓰기와 미리 보기를 나란히. .md 파일 올리기·내려받기 및 인쇄 지원.</a:t>
            </a:r>
            <a:endParaRPr lang="ko-KR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616455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큰 파일도 안심하고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908" y="3416796"/>
            <a:ext cx="394881" cy="3948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24230" y="3416796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업로드 진행 상황 표시</a:t>
            </a:r>
            <a:endParaRPr lang="ko-KR" sz="1600" dirty="0"/>
          </a:p>
        </p:txBody>
      </p:sp>
      <p:sp>
        <p:nvSpPr>
          <p:cNvPr id="5" name="Text 2"/>
          <p:cNvSpPr/>
          <p:nvPr/>
        </p:nvSpPr>
        <p:spPr>
          <a:xfrm>
            <a:off x="1224230" y="3771305"/>
            <a:ext cx="477289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파일 이름·단계·퍼센트(%)를 실시간으로 표시하는 진행 막대. 업로드 상태를 언제나 파악할 수 있습니다.</a:t>
            </a:r>
            <a:endParaRPr lang="ko-KR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4568" y="3416796"/>
            <a:ext cx="394881" cy="394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86889" y="3416796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계정별 저장 용량</a:t>
            </a:r>
            <a:endParaRPr lang="ko-KR" sz="1600" dirty="0"/>
          </a:p>
        </p:txBody>
      </p:sp>
      <p:sp>
        <p:nvSpPr>
          <p:cNvPr id="8" name="Text 4"/>
          <p:cNvSpPr/>
          <p:nvPr/>
        </p:nvSpPr>
        <p:spPr>
          <a:xfrm>
            <a:off x="6786889" y="3771305"/>
            <a:ext cx="477289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관리자가 설정하는 계정별 저장 용량. 이미지는 문서 밖에 별도 저장해 큰 PPT 파일도 가볍게 유지합니다.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908" y="2674045"/>
            <a:ext cx="911103" cy="240010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/>
        </p:spPr>
      </p:sp>
      <p:sp>
        <p:nvSpPr>
          <p:cNvPr id="3" name="Text 1"/>
          <p:cNvSpPr/>
          <p:nvPr/>
        </p:nvSpPr>
        <p:spPr>
          <a:xfrm>
            <a:off x="726660" y="2724746"/>
            <a:ext cx="1331185" cy="145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CHAPTER 5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31908" y="3026469"/>
            <a:ext cx="10927878" cy="717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에이전트·루틴·페르소나</a:t>
            </a:r>
            <a:endParaRPr lang="ko-KR" sz="4500" dirty="0"/>
          </a:p>
        </p:txBody>
      </p:sp>
      <p:sp>
        <p:nvSpPr>
          <p:cNvPr id="5" name="Text 3"/>
          <p:cNvSpPr/>
          <p:nvPr/>
        </p:nvSpPr>
        <p:spPr>
          <a:xfrm>
            <a:off x="631908" y="3931146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반복 업무는 맡기고, AI를 나에게 맞게 설정한다</a:t>
            </a:r>
            <a:endParaRPr lang="ko-KR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610351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에이전트 마켓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5203794" y="1331714"/>
            <a:ext cx="635599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목적에 맞는 전문 에이전트를 골라 바로 활용합니다. 생활·건강·금융·창작 등 다양한 분야를 커버합니다.</a:t>
            </a:r>
            <a:endParaRPr lang="ko-KR" sz="1200" dirty="0"/>
          </a:p>
        </p:txBody>
      </p:sp>
      <p:sp>
        <p:nvSpPr>
          <p:cNvPr id="5" name="Shape 2"/>
          <p:cNvSpPr/>
          <p:nvPr/>
        </p:nvSpPr>
        <p:spPr>
          <a:xfrm>
            <a:off x="5203794" y="2014835"/>
            <a:ext cx="6355993" cy="948531"/>
          </a:xfrm>
          <a:prstGeom prst="roundRect">
            <a:avLst>
              <a:gd name="adj" fmla="val 2498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368096" y="2179141"/>
            <a:ext cx="6027388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🏠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생활</a:t>
            </a:r>
            <a:endParaRPr lang="ko-KR" sz="1600" dirty="0"/>
          </a:p>
        </p:txBody>
      </p:sp>
      <p:sp>
        <p:nvSpPr>
          <p:cNvPr id="7" name="Text 4"/>
          <p:cNvSpPr/>
          <p:nvPr/>
        </p:nvSpPr>
        <p:spPr>
          <a:xfrm>
            <a:off x="5368096" y="2546350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레시피·냉장고 관리, 쇼핑·할인, 여행 일정, 기념일·선물, 패션 스타일링</a:t>
            </a:r>
            <a:endParaRPr lang="ko-KR" sz="1200" dirty="0"/>
          </a:p>
        </p:txBody>
      </p:sp>
      <p:sp>
        <p:nvSpPr>
          <p:cNvPr id="8" name="Shape 5"/>
          <p:cNvSpPr/>
          <p:nvPr/>
        </p:nvSpPr>
        <p:spPr>
          <a:xfrm>
            <a:off x="5203794" y="3121323"/>
            <a:ext cx="6355993" cy="948531"/>
          </a:xfrm>
          <a:prstGeom prst="roundRect">
            <a:avLst>
              <a:gd name="adj" fmla="val 2498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68096" y="3285629"/>
            <a:ext cx="6027388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❤️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건강</a:t>
            </a:r>
            <a:endParaRPr lang="ko-KR" sz="1600" dirty="0"/>
          </a:p>
        </p:txBody>
      </p:sp>
      <p:sp>
        <p:nvSpPr>
          <p:cNvPr id="10" name="Text 7"/>
          <p:cNvSpPr/>
          <p:nvPr/>
        </p:nvSpPr>
        <p:spPr>
          <a:xfrm>
            <a:off x="5368096" y="3652838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맞춤 건강·운동 코치</a:t>
            </a:r>
            <a:endParaRPr lang="ko-KR" sz="1200" dirty="0"/>
          </a:p>
        </p:txBody>
      </p:sp>
      <p:sp>
        <p:nvSpPr>
          <p:cNvPr id="11" name="Shape 8"/>
          <p:cNvSpPr/>
          <p:nvPr/>
        </p:nvSpPr>
        <p:spPr>
          <a:xfrm>
            <a:off x="5203794" y="4227810"/>
            <a:ext cx="6355993" cy="948531"/>
          </a:xfrm>
          <a:prstGeom prst="roundRect">
            <a:avLst>
              <a:gd name="adj" fmla="val 2498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368096" y="4392116"/>
            <a:ext cx="6027388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💰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금융·학습</a:t>
            </a:r>
            <a:endParaRPr lang="ko-KR" sz="1600" dirty="0"/>
          </a:p>
        </p:txBody>
      </p:sp>
      <p:sp>
        <p:nvSpPr>
          <p:cNvPr id="13" name="Text 10"/>
          <p:cNvSpPr/>
          <p:nvPr/>
        </p:nvSpPr>
        <p:spPr>
          <a:xfrm>
            <a:off x="5368096" y="4759325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개인 금융, 금융 정보 대시보드, 학습 플래너, 집중 코치</a:t>
            </a:r>
            <a:endParaRPr lang="ko-KR" sz="1200" dirty="0"/>
          </a:p>
        </p:txBody>
      </p:sp>
      <p:sp>
        <p:nvSpPr>
          <p:cNvPr id="14" name="Shape 11"/>
          <p:cNvSpPr/>
          <p:nvPr/>
        </p:nvSpPr>
        <p:spPr>
          <a:xfrm>
            <a:off x="5203794" y="5334298"/>
            <a:ext cx="6355993" cy="948531"/>
          </a:xfrm>
          <a:prstGeom prst="roundRect">
            <a:avLst>
              <a:gd name="adj" fmla="val 2498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368096" y="5498604"/>
            <a:ext cx="6027388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🎨</a:t>
            </a:r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창작</a:t>
            </a:r>
            <a:endParaRPr lang="ko-KR" sz="1600" dirty="0"/>
          </a:p>
        </p:txBody>
      </p:sp>
      <p:sp>
        <p:nvSpPr>
          <p:cNvPr id="16" name="Text 13"/>
          <p:cNvSpPr/>
          <p:nvPr/>
        </p:nvSpPr>
        <p:spPr>
          <a:xfrm>
            <a:off x="5368096" y="5865813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음악·효과음 생성, 도서·영화 추천</a:t>
            </a:r>
            <a:endParaRPr lang="ko-KR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474274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칸 몇 개만 채우면 맞춤 결과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518207" y="3195638"/>
            <a:ext cx="5498665" cy="1223268"/>
          </a:xfrm>
          <a:prstGeom prst="roundRect">
            <a:avLst>
              <a:gd name="adj" fmla="val 30995"/>
            </a:avLst>
          </a:prstGeom>
          <a:solidFill>
            <a:srgbClr val="2589C9"/>
          </a:solidFill>
          <a:ln/>
        </p:spPr>
      </p:sp>
      <p:sp>
        <p:nvSpPr>
          <p:cNvPr id="4" name="Text 2"/>
          <p:cNvSpPr/>
          <p:nvPr/>
        </p:nvSpPr>
        <p:spPr>
          <a:xfrm>
            <a:off x="676159" y="3371184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양식형 에이전트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676159" y="3771305"/>
            <a:ext cx="51827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꼭 필요한 칸만 채우면 맞춤 결과가 나옵니다. 복잡한 프롬프트 작성 없이도 전문적인 AI 활용이 가능합니다.</a:t>
            </a:r>
            <a:endParaRPr lang="ko-KR" sz="1200" dirty="0"/>
          </a:p>
        </p:txBody>
      </p:sp>
      <p:sp>
        <p:nvSpPr>
          <p:cNvPr id="6" name="Text 4"/>
          <p:cNvSpPr/>
          <p:nvPr/>
        </p:nvSpPr>
        <p:spPr>
          <a:xfrm>
            <a:off x="6294875" y="3371184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대화 속 에이전트 모드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294875" y="3771305"/>
            <a:ext cx="52712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일반 채팅을 하다가 전문 에이전트로 바로 전환할 수 있습니다. 에이전트별 대화 기록을 따로 모아볼 수 있어 맥락이 유지됩니다.</a:t>
            </a:r>
            <a:endParaRPr lang="ko-KR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616455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실버 도우미 — 어르신을 위한 AI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908" y="3416796"/>
            <a:ext cx="394881" cy="3948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24230" y="3416796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더 큰 글씨와 큰 버튼</a:t>
            </a:r>
            <a:endParaRPr lang="ko-KR" sz="1600" dirty="0"/>
          </a:p>
        </p:txBody>
      </p:sp>
      <p:sp>
        <p:nvSpPr>
          <p:cNvPr id="5" name="Text 2"/>
          <p:cNvSpPr/>
          <p:nvPr/>
        </p:nvSpPr>
        <p:spPr>
          <a:xfrm>
            <a:off x="1224230" y="3771305"/>
            <a:ext cx="477289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ZeliAI와 같은 디자인 철학, 더 크고 누르기 쉬운 인터페이스. 시력이나 손 떨림에 걱정 없이 사용할 수 있습니다.</a:t>
            </a:r>
            <a:endParaRPr lang="ko-KR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4568" y="3416796"/>
            <a:ext cx="394881" cy="394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86889" y="3416796"/>
            <a:ext cx="47728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쉬운 말과 짧은 흐름</a:t>
            </a:r>
            <a:endParaRPr lang="ko-KR" sz="1600" dirty="0"/>
          </a:p>
        </p:txBody>
      </p:sp>
      <p:sp>
        <p:nvSpPr>
          <p:cNvPr id="8" name="Text 4"/>
          <p:cNvSpPr/>
          <p:nvPr/>
        </p:nvSpPr>
        <p:spPr>
          <a:xfrm>
            <a:off x="6786889" y="3771305"/>
            <a:ext cx="4772898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어려운 용어 없이, 꼭 필요한 단계만. 일상적인 질문을 부담 없이 AI에게 물어볼 수 있습니다.</a:t>
            </a:r>
            <a:endParaRPr lang="ko-KR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926462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루틴 — AI가 정해진 시간에 알아서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6697" y="1726803"/>
            <a:ext cx="6418300" cy="380940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53940" y="4644399"/>
            <a:ext cx="1595455" cy="323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히스토리 보기</a:t>
            </a:r>
            <a:endParaRPr lang="ko-KR" sz="2000" dirty="0"/>
          </a:p>
        </p:txBody>
      </p:sp>
      <p:sp>
        <p:nvSpPr>
          <p:cNvPr id="5" name="Text 2"/>
          <p:cNvSpPr/>
          <p:nvPr/>
        </p:nvSpPr>
        <p:spPr>
          <a:xfrm>
            <a:off x="5343230" y="4644399"/>
            <a:ext cx="1595455" cy="323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자동 실행</a:t>
            </a:r>
            <a:endParaRPr lang="ko-KR" sz="2000" dirty="0"/>
          </a:p>
        </p:txBody>
      </p:sp>
      <p:sp>
        <p:nvSpPr>
          <p:cNvPr id="6" name="Text 3"/>
          <p:cNvSpPr/>
          <p:nvPr/>
        </p:nvSpPr>
        <p:spPr>
          <a:xfrm>
            <a:off x="3299737" y="4644399"/>
            <a:ext cx="1595455" cy="323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20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제목 입력</a:t>
            </a:r>
            <a:endParaRPr lang="ko-KR" sz="2000" dirty="0"/>
          </a:p>
        </p:txBody>
      </p:sp>
      <p:sp>
        <p:nvSpPr>
          <p:cNvPr id="7" name="Text 4"/>
          <p:cNvSpPr/>
          <p:nvPr/>
        </p:nvSpPr>
        <p:spPr>
          <a:xfrm>
            <a:off x="631908" y="5713909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반복되는 업무는 루틴으로 자동화합니다. 제목만 입력해도 AI가 루틴 내용을 완성해 드립니다.</a:t>
            </a:r>
            <a:endParaRPr lang="ko-KR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474274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페르소나 — 나를 아는 AI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3371184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나에 대해 알려 주기</a:t>
            </a:r>
            <a:endParaRPr lang="ko-KR" sz="1600" dirty="0"/>
          </a:p>
        </p:txBody>
      </p:sp>
      <p:sp>
        <p:nvSpPr>
          <p:cNvPr id="4" name="Text 2"/>
          <p:cNvSpPr/>
          <p:nvPr/>
        </p:nvSpPr>
        <p:spPr>
          <a:xfrm>
            <a:off x="631908" y="3771305"/>
            <a:ext cx="52712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직업, 관심사, 성격을 설정하면 AI가 맥락에 맞는 더 정확한 답변을 제공합니다. 처음부터 설명할 필요 없이, 나를 아는 AI와 대화하는 경험을 제공합니다.</a:t>
            </a:r>
            <a:endParaRPr lang="ko-KR" sz="1200" dirty="0"/>
          </a:p>
        </p:txBody>
      </p:sp>
      <p:sp>
        <p:nvSpPr>
          <p:cNvPr id="5" name="Shape 3"/>
          <p:cNvSpPr/>
          <p:nvPr/>
        </p:nvSpPr>
        <p:spPr>
          <a:xfrm>
            <a:off x="6181173" y="3195638"/>
            <a:ext cx="5498665" cy="1223268"/>
          </a:xfrm>
          <a:prstGeom prst="roundRect">
            <a:avLst>
              <a:gd name="adj" fmla="val 30995"/>
            </a:avLst>
          </a:prstGeom>
          <a:solidFill>
            <a:srgbClr val="063E5F"/>
          </a:solidFill>
          <a:ln/>
        </p:spPr>
      </p:sp>
      <p:sp>
        <p:nvSpPr>
          <p:cNvPr id="6" name="Text 4"/>
          <p:cNvSpPr/>
          <p:nvPr/>
        </p:nvSpPr>
        <p:spPr>
          <a:xfrm>
            <a:off x="6339126" y="3371184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언제든 바꾸기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339126" y="3771305"/>
            <a:ext cx="51827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설정한 페르소나는 언제든 수정할 수 있습니다. 업무용·학습용·개인용 페르소나를 상황에 맞게 전환하며 활용할 수 있습니다.</a:t>
            </a:r>
            <a:endParaRPr lang="ko-KR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908" y="2674045"/>
            <a:ext cx="916560" cy="240010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/>
        </p:spPr>
      </p:sp>
      <p:sp>
        <p:nvSpPr>
          <p:cNvPr id="3" name="Text 1"/>
          <p:cNvSpPr/>
          <p:nvPr/>
        </p:nvSpPr>
        <p:spPr>
          <a:xfrm>
            <a:off x="726660" y="2724746"/>
            <a:ext cx="1336642" cy="145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CHAPTER 6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31908" y="3026469"/>
            <a:ext cx="10927878" cy="717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Agent 채용</a:t>
            </a:r>
            <a:endParaRPr lang="ko-KR" sz="4500" dirty="0"/>
          </a:p>
        </p:txBody>
      </p:sp>
      <p:sp>
        <p:nvSpPr>
          <p:cNvPr id="5" name="Text 3"/>
          <p:cNvSpPr/>
          <p:nvPr/>
        </p:nvSpPr>
        <p:spPr>
          <a:xfrm>
            <a:off x="631908" y="3931146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인재를 고용하다 — 27명, 14개 분야</a:t>
            </a:r>
            <a:endParaRPr lang="ko-KR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971309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Agent 채용 — AI 인재를 고용한다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5203794" y="1692672"/>
            <a:ext cx="635599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채용 사이트처럼 AI 인재의 이력서를 보고, 무료로 채용한 뒤 업무를 맡깁니다. 쓴 만큼만 젤리가 차감됩니다.</a:t>
            </a:r>
            <a:endParaRPr lang="ko-KR" sz="1200" dirty="0"/>
          </a:p>
        </p:txBody>
      </p:sp>
      <p:sp>
        <p:nvSpPr>
          <p:cNvPr id="5" name="Shape 2"/>
          <p:cNvSpPr/>
          <p:nvPr/>
        </p:nvSpPr>
        <p:spPr>
          <a:xfrm>
            <a:off x="5203794" y="2375793"/>
            <a:ext cx="3099020" cy="1820366"/>
          </a:xfrm>
          <a:prstGeom prst="roundRect">
            <a:avLst>
              <a:gd name="adj" fmla="val 13018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368096" y="2540099"/>
            <a:ext cx="473857" cy="473869"/>
          </a:xfrm>
          <a:prstGeom prst="ellipse">
            <a:avLst/>
          </a:prstGeom>
          <a:solidFill>
            <a:srgbClr val="4296CD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98367" y="2670373"/>
            <a:ext cx="213216" cy="2132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68096" y="3171924"/>
            <a:ext cx="2770416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이력서 보고 채용</a:t>
            </a:r>
            <a:endParaRPr lang="ko-KR" sz="1600" dirty="0"/>
          </a:p>
        </p:txBody>
      </p:sp>
      <p:sp>
        <p:nvSpPr>
          <p:cNvPr id="9" name="Text 5"/>
          <p:cNvSpPr/>
          <p:nvPr/>
        </p:nvSpPr>
        <p:spPr>
          <a:xfrm>
            <a:off x="5368096" y="3526433"/>
            <a:ext cx="27704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각 AI 인재의 경력·말투·가능한 업무가 이력서에 담겨 있습니다. 채용은 무료.</a:t>
            </a:r>
            <a:endParaRPr lang="ko-KR" sz="1200" dirty="0"/>
          </a:p>
        </p:txBody>
      </p:sp>
      <p:sp>
        <p:nvSpPr>
          <p:cNvPr id="10" name="Shape 6"/>
          <p:cNvSpPr/>
          <p:nvPr/>
        </p:nvSpPr>
        <p:spPr>
          <a:xfrm>
            <a:off x="8460766" y="2375793"/>
            <a:ext cx="3099020" cy="1820366"/>
          </a:xfrm>
          <a:prstGeom prst="roundRect">
            <a:avLst>
              <a:gd name="adj" fmla="val 13018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625069" y="2540099"/>
            <a:ext cx="473857" cy="473869"/>
          </a:xfrm>
          <a:prstGeom prst="ellipse">
            <a:avLst/>
          </a:prstGeom>
          <a:solidFill>
            <a:srgbClr val="4296CD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55340" y="2670373"/>
            <a:ext cx="213216" cy="21322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625069" y="3171924"/>
            <a:ext cx="2770416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메시지·음성통화로 소통</a:t>
            </a:r>
            <a:endParaRPr lang="ko-KR" sz="1600" dirty="0"/>
          </a:p>
        </p:txBody>
      </p:sp>
      <p:sp>
        <p:nvSpPr>
          <p:cNvPr id="14" name="Text 9"/>
          <p:cNvSpPr/>
          <p:nvPr/>
        </p:nvSpPr>
        <p:spPr>
          <a:xfrm>
            <a:off x="8625069" y="3526433"/>
            <a:ext cx="27704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텍스트 메시지와 앱 내 음성 통화로 업무를 지시하고 결과를 받습니다.</a:t>
            </a:r>
            <a:endParaRPr lang="ko-KR" sz="1200" dirty="0"/>
          </a:p>
        </p:txBody>
      </p:sp>
      <p:sp>
        <p:nvSpPr>
          <p:cNvPr id="15" name="Shape 10"/>
          <p:cNvSpPr/>
          <p:nvPr/>
        </p:nvSpPr>
        <p:spPr>
          <a:xfrm>
            <a:off x="5203794" y="4354116"/>
            <a:ext cx="6355993" cy="1567656"/>
          </a:xfrm>
          <a:prstGeom prst="roundRect">
            <a:avLst>
              <a:gd name="adj" fmla="val 15116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5368096" y="4518422"/>
            <a:ext cx="473857" cy="473869"/>
          </a:xfrm>
          <a:prstGeom prst="ellipse">
            <a:avLst/>
          </a:prstGeom>
          <a:solidFill>
            <a:srgbClr val="4296CD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98367" y="4648696"/>
            <a:ext cx="213216" cy="21322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368096" y="5150247"/>
            <a:ext cx="602738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강화할수록 더 똑똑해진다</a:t>
            </a:r>
            <a:endParaRPr lang="ko-KR" sz="1600" dirty="0"/>
          </a:p>
        </p:txBody>
      </p:sp>
      <p:sp>
        <p:nvSpPr>
          <p:cNvPr id="19" name="Text 13"/>
          <p:cNvSpPr/>
          <p:nvPr/>
        </p:nvSpPr>
        <p:spPr>
          <a:xfrm>
            <a:off x="5368096" y="5504755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젤리로 인재를 강화하면 실제로 AI 모델 업그레이드, 기억과 답 길이가 늘어납니다.</a:t>
            </a:r>
            <a:endParaRPr lang="ko-KR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463771"/>
            <a:ext cx="10927878" cy="3490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21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27명의 AI 인재, 14개 분야</a:t>
            </a:r>
            <a:endParaRPr lang="ko-KR" sz="21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931565"/>
            <a:ext cx="9753356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309571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이력서가 곧 성격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908" y="3109913"/>
            <a:ext cx="3537258" cy="14736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85108" y="3286919"/>
            <a:ext cx="3107057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인재마다 다른 경력과 말투</a:t>
            </a:r>
            <a:endParaRPr lang="ko-KR" sz="1600" dirty="0"/>
          </a:p>
        </p:txBody>
      </p:sp>
      <p:sp>
        <p:nvSpPr>
          <p:cNvPr id="5" name="Text 2"/>
          <p:cNvSpPr/>
          <p:nvPr/>
        </p:nvSpPr>
        <p:spPr>
          <a:xfrm>
            <a:off x="885108" y="3641427"/>
            <a:ext cx="3107057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각 AI 인재는 고유한 경력과 커뮤니케이션 스타일을 가집니다. 할 수 있는 일과 할 수 없는 일이 이력서에 명확히 구분되어 있습니다.</a:t>
            </a:r>
            <a:endParaRPr lang="ko-KR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7119" y="3109913"/>
            <a:ext cx="3537358" cy="14736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80319" y="3286919"/>
            <a:ext cx="3107156" cy="519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AI임을 밝히고, 모르면 지어내지 않는다</a:t>
            </a:r>
            <a:endParaRPr lang="ko-KR" sz="1600" dirty="0"/>
          </a:p>
        </p:txBody>
      </p:sp>
      <p:sp>
        <p:nvSpPr>
          <p:cNvPr id="8" name="Text 4"/>
          <p:cNvSpPr/>
          <p:nvPr/>
        </p:nvSpPr>
        <p:spPr>
          <a:xfrm>
            <a:off x="4580319" y="3901182"/>
            <a:ext cx="310715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모든 AI 인재는 스스로 AI임을 밝힙니다. 알 수 없는 것은 솔직히 모른다고 답합니다.</a:t>
            </a:r>
            <a:endParaRPr lang="ko-KR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2429" y="3109913"/>
            <a:ext cx="3537258" cy="14736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75629" y="3286919"/>
            <a:ext cx="3107057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중요한 결정은 전문가 확인 권고</a:t>
            </a:r>
            <a:endParaRPr lang="ko-KR" sz="1600" dirty="0"/>
          </a:p>
        </p:txBody>
      </p:sp>
      <p:sp>
        <p:nvSpPr>
          <p:cNvPr id="11" name="Text 6"/>
          <p:cNvSpPr/>
          <p:nvPr/>
        </p:nvSpPr>
        <p:spPr>
          <a:xfrm>
            <a:off x="8275629" y="3641427"/>
            <a:ext cx="3107057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법률·세무·투자 관련 내용은 일반 정보로 제공하며, 중요한 결정은 전문가 확인을 권고합니다.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474274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앱 안에서 바로 통화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518207" y="3195638"/>
            <a:ext cx="5498665" cy="1223268"/>
          </a:xfrm>
          <a:prstGeom prst="roundRect">
            <a:avLst>
              <a:gd name="adj" fmla="val 30995"/>
            </a:avLst>
          </a:prstGeom>
          <a:solidFill>
            <a:srgbClr val="2589C9"/>
          </a:solidFill>
          <a:ln/>
        </p:spPr>
      </p:sp>
      <p:sp>
        <p:nvSpPr>
          <p:cNvPr id="4" name="Text 2"/>
          <p:cNvSpPr/>
          <p:nvPr/>
        </p:nvSpPr>
        <p:spPr>
          <a:xfrm>
            <a:off x="676159" y="3371184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인재마다 다른 목소리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676159" y="3771305"/>
            <a:ext cx="51827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OpenAI와 Google 음성 기술로 각 AI 인재에게 고유한 목소리가 부여됩니다. PC·안드로이드 크롬·아이폰에서 모두 지원합니다.</a:t>
            </a:r>
            <a:endParaRPr lang="ko-KR" sz="1200" dirty="0"/>
          </a:p>
        </p:txBody>
      </p:sp>
      <p:sp>
        <p:nvSpPr>
          <p:cNvPr id="6" name="Text 4"/>
          <p:cNvSpPr/>
          <p:nvPr/>
        </p:nvSpPr>
        <p:spPr>
          <a:xfrm>
            <a:off x="6294875" y="3371184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마이크 없는 환경도 배려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294875" y="3771305"/>
            <a:ext cx="52712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마이크를 사용할 수 없는 환경에서는 '글로 말하기'로 이어갈 수 있으며, 그 이유도 친절히 안내합니다. 어떤 환경에서도 소통이 끊기지 않습니다.</a:t>
            </a:r>
            <a:endParaRPr lang="ko-KR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984630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내 팀 카드와 강화 시스템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868837" y="3416796"/>
            <a:ext cx="3300231" cy="157956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89861" y="3890665"/>
            <a:ext cx="3221354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수집형 카드로 관리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789861" y="4245173"/>
            <a:ext cx="322135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채용한 AI 인재는 나만의 팀 카드로 수집·관리됩니다</a:t>
            </a:r>
            <a:endParaRPr lang="ko-KR" sz="1200" dirty="0"/>
          </a:p>
        </p:txBody>
      </p:sp>
      <p:sp>
        <p:nvSpPr>
          <p:cNvPr id="6" name="Shape 4"/>
          <p:cNvSpPr/>
          <p:nvPr/>
        </p:nvSpPr>
        <p:spPr>
          <a:xfrm>
            <a:off x="4564048" y="3179862"/>
            <a:ext cx="3300330" cy="157956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85071" y="3653730"/>
            <a:ext cx="3221453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강화는 반드시 성공</a:t>
            </a:r>
            <a:endParaRPr lang="ko-KR" sz="1600" dirty="0"/>
          </a:p>
        </p:txBody>
      </p:sp>
      <p:sp>
        <p:nvSpPr>
          <p:cNvPr id="8" name="Text 6"/>
          <p:cNvSpPr/>
          <p:nvPr/>
        </p:nvSpPr>
        <p:spPr>
          <a:xfrm>
            <a:off x="4485071" y="4008239"/>
            <a:ext cx="322145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레벨마다 정해진 젤리로 강화, 실패 없이 100% 성공 보장</a:t>
            </a:r>
            <a:endParaRPr lang="ko-KR" sz="1200" dirty="0"/>
          </a:p>
        </p:txBody>
      </p:sp>
      <p:sp>
        <p:nvSpPr>
          <p:cNvPr id="9" name="Shape 7"/>
          <p:cNvSpPr/>
          <p:nvPr/>
        </p:nvSpPr>
        <p:spPr>
          <a:xfrm>
            <a:off x="8259357" y="2942927"/>
            <a:ext cx="3300231" cy="157956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80381" y="3416796"/>
            <a:ext cx="3221354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레벨 3·5·7·9 업그레이드</a:t>
            </a:r>
            <a:endParaRPr lang="ko-KR" sz="1600" dirty="0"/>
          </a:p>
        </p:txBody>
      </p:sp>
      <p:sp>
        <p:nvSpPr>
          <p:cNvPr id="11" name="Text 9"/>
          <p:cNvSpPr/>
          <p:nvPr/>
        </p:nvSpPr>
        <p:spPr>
          <a:xfrm>
            <a:off x="8180381" y="3771305"/>
            <a:ext cx="322135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모델 업그레이드와 기억·답 길이가 실제로 늘어남. 3D 강화 연출로 시각적 만족감까지</a:t>
            </a:r>
            <a:endParaRPr lang="ko-KR" sz="1200" dirty="0"/>
          </a:p>
        </p:txBody>
      </p:sp>
      <p:sp>
        <p:nvSpPr>
          <p:cNvPr id="12" name="Shape 10"/>
          <p:cNvSpPr/>
          <p:nvPr/>
        </p:nvSpPr>
        <p:spPr>
          <a:xfrm>
            <a:off x="631908" y="3258840"/>
            <a:ext cx="473857" cy="473869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0373" y="3377307"/>
            <a:ext cx="236928" cy="236934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327119" y="3021905"/>
            <a:ext cx="473857" cy="473869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5583" y="3140373"/>
            <a:ext cx="236928" cy="236934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8022429" y="2784971"/>
            <a:ext cx="473857" cy="473869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40893" y="2903438"/>
            <a:ext cx="236928" cy="23693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347870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내 문서로 일하는 AI 인재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3244779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문서함 접근 및 작업</a:t>
            </a:r>
            <a:endParaRPr lang="ko-KR" sz="1600" dirty="0"/>
          </a:p>
        </p:txBody>
      </p:sp>
      <p:sp>
        <p:nvSpPr>
          <p:cNvPr id="4" name="Text 2"/>
          <p:cNvSpPr/>
          <p:nvPr/>
        </p:nvSpPr>
        <p:spPr>
          <a:xfrm>
            <a:off x="631908" y="3644900"/>
            <a:ext cx="5271261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채용한 AI 인재가 내 젤리 문서함을 직접 보고, 읽고, 검색합니다. 보고서·표·발표자료를 젤리 문서로 새로 작성해 줍니다. 수정 시에는 원본을 그대로 두고 사본으로 작업합니다.</a:t>
            </a:r>
            <a:endParaRPr lang="ko-KR" sz="1200" dirty="0"/>
          </a:p>
        </p:txBody>
      </p:sp>
      <p:sp>
        <p:nvSpPr>
          <p:cNvPr id="5" name="Shape 3"/>
          <p:cNvSpPr/>
          <p:nvPr/>
        </p:nvSpPr>
        <p:spPr>
          <a:xfrm>
            <a:off x="6181173" y="3069233"/>
            <a:ext cx="5498665" cy="1475978"/>
          </a:xfrm>
          <a:prstGeom prst="roundRect">
            <a:avLst>
              <a:gd name="adj" fmla="val 25688"/>
            </a:avLst>
          </a:prstGeom>
          <a:solidFill>
            <a:srgbClr val="063E5F"/>
          </a:solidFill>
          <a:ln/>
        </p:spPr>
      </p:sp>
      <p:sp>
        <p:nvSpPr>
          <p:cNvPr id="6" name="Text 4"/>
          <p:cNvSpPr/>
          <p:nvPr/>
        </p:nvSpPr>
        <p:spPr>
          <a:xfrm>
            <a:off x="6339126" y="3244779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운영자가 정하는 강화 규칙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339126" y="3644900"/>
            <a:ext cx="5182760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관리자 화면에서 레벨별 모델·능력치·기억·답 길이·강화 젤리를 설정합니다. 저장 전 비용 미리 보기 제공, 1회 상한을 초과하는 설정은 자동으로 차단. 변경 이력이 남아 감사가 가능합니다.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908" y="2674045"/>
            <a:ext cx="913980" cy="240010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/>
        </p:spPr>
      </p:sp>
      <p:sp>
        <p:nvSpPr>
          <p:cNvPr id="3" name="Text 1"/>
          <p:cNvSpPr/>
          <p:nvPr/>
        </p:nvSpPr>
        <p:spPr>
          <a:xfrm>
            <a:off x="726660" y="2724746"/>
            <a:ext cx="1334062" cy="145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CHAPTER 7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31908" y="3026469"/>
            <a:ext cx="10927878" cy="717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요금제</a:t>
            </a:r>
            <a:endParaRPr lang="ko-KR" sz="4500" dirty="0"/>
          </a:p>
        </p:txBody>
      </p:sp>
      <p:sp>
        <p:nvSpPr>
          <p:cNvPr id="5" name="Text 3"/>
          <p:cNvSpPr/>
          <p:nvPr/>
        </p:nvSpPr>
        <p:spPr>
          <a:xfrm>
            <a:off x="631908" y="3931146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쓴 만큼만 내는 통합 결제 시스템</a:t>
            </a:r>
            <a:endParaRPr lang="ko-KR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1603134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— 모든 AI를 하나의 잔액으로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5203794" y="2324497"/>
            <a:ext cx="635599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여러 AI 서비스에 개별 구독할 필요가 없습니다. 젤리 하나로 모든 AI를 사용하고, 쓴 만큼만 차감됩니다.</a:t>
            </a:r>
            <a:endParaRPr lang="ko-KR" sz="1200" dirty="0"/>
          </a:p>
        </p:txBody>
      </p:sp>
      <p:sp>
        <p:nvSpPr>
          <p:cNvPr id="5" name="Shape 2"/>
          <p:cNvSpPr/>
          <p:nvPr/>
        </p:nvSpPr>
        <p:spPr>
          <a:xfrm>
            <a:off x="5203794" y="3007618"/>
            <a:ext cx="3099020" cy="1188541"/>
          </a:xfrm>
          <a:prstGeom prst="roundRect">
            <a:avLst>
              <a:gd name="adj" fmla="val 19938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368096" y="3171924"/>
            <a:ext cx="2770416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통합 잔액</a:t>
            </a:r>
            <a:endParaRPr lang="ko-KR" sz="1600" dirty="0"/>
          </a:p>
        </p:txBody>
      </p:sp>
      <p:sp>
        <p:nvSpPr>
          <p:cNvPr id="7" name="Text 4"/>
          <p:cNvSpPr/>
          <p:nvPr/>
        </p:nvSpPr>
        <p:spPr>
          <a:xfrm>
            <a:off x="5368096" y="3526433"/>
            <a:ext cx="27704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모델마다 따로 결제하지 않는다. 젤리 하나로 모든 AI 사용료를 정산</a:t>
            </a:r>
            <a:endParaRPr lang="ko-KR" sz="1200" dirty="0"/>
          </a:p>
        </p:txBody>
      </p:sp>
      <p:sp>
        <p:nvSpPr>
          <p:cNvPr id="8" name="Shape 5"/>
          <p:cNvSpPr/>
          <p:nvPr/>
        </p:nvSpPr>
        <p:spPr>
          <a:xfrm>
            <a:off x="8460766" y="3007618"/>
            <a:ext cx="3099020" cy="1188541"/>
          </a:xfrm>
          <a:prstGeom prst="roundRect">
            <a:avLst>
              <a:gd name="adj" fmla="val 19938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25069" y="3171924"/>
            <a:ext cx="2770416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쓴 만큼 차감</a:t>
            </a:r>
            <a:endParaRPr lang="ko-KR" sz="1600" dirty="0"/>
          </a:p>
        </p:txBody>
      </p:sp>
      <p:sp>
        <p:nvSpPr>
          <p:cNvPr id="10" name="Text 7"/>
          <p:cNvSpPr/>
          <p:nvPr/>
        </p:nvSpPr>
        <p:spPr>
          <a:xfrm>
            <a:off x="8625069" y="3526433"/>
            <a:ext cx="2770416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한 번의 요청에 상한이 있어 예상치 못한 대량 차감 방지</a:t>
            </a:r>
            <a:endParaRPr lang="ko-KR" sz="1200" dirty="0"/>
          </a:p>
        </p:txBody>
      </p:sp>
      <p:sp>
        <p:nvSpPr>
          <p:cNvPr id="11" name="Shape 8"/>
          <p:cNvSpPr/>
          <p:nvPr/>
        </p:nvSpPr>
        <p:spPr>
          <a:xfrm>
            <a:off x="5203794" y="4354116"/>
            <a:ext cx="6355993" cy="935831"/>
          </a:xfrm>
          <a:prstGeom prst="roundRect">
            <a:avLst>
              <a:gd name="adj" fmla="val 25322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368096" y="4518422"/>
            <a:ext cx="602738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사용 내역 확인</a:t>
            </a:r>
            <a:endParaRPr lang="ko-KR" sz="1600" dirty="0"/>
          </a:p>
        </p:txBody>
      </p:sp>
      <p:sp>
        <p:nvSpPr>
          <p:cNvPr id="13" name="Text 10"/>
          <p:cNvSpPr/>
          <p:nvPr/>
        </p:nvSpPr>
        <p:spPr>
          <a:xfrm>
            <a:off x="5368096" y="4872930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마이페이지에서 언제 어느 기능에 얼마를 썼는지 투명하게 확인</a:t>
            </a:r>
            <a:endParaRPr lang="ko-KR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212039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요금제와 젤리 패키지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908" y="3012380"/>
            <a:ext cx="3537258" cy="1668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8910" y="3644205"/>
            <a:ext cx="3183255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개인 요금제</a:t>
            </a:r>
            <a:endParaRPr lang="ko-KR" sz="1600" dirty="0"/>
          </a:p>
        </p:txBody>
      </p:sp>
      <p:sp>
        <p:nvSpPr>
          <p:cNvPr id="5" name="Text 2"/>
          <p:cNvSpPr/>
          <p:nvPr/>
        </p:nvSpPr>
        <p:spPr>
          <a:xfrm>
            <a:off x="808910" y="3998714"/>
            <a:ext cx="318325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개인 사용자를 위한 요금제. 요금제에 따라 정기적으로 젤리가 지급됩니다.</a:t>
            </a:r>
            <a:endParaRPr lang="ko-KR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27119" y="3012380"/>
            <a:ext cx="3537358" cy="16687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04121" y="3644205"/>
            <a:ext cx="3183354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기업 요금제</a:t>
            </a:r>
            <a:endParaRPr lang="ko-KR" sz="1600" dirty="0"/>
          </a:p>
        </p:txBody>
      </p:sp>
      <p:sp>
        <p:nvSpPr>
          <p:cNvPr id="8" name="Text 4"/>
          <p:cNvSpPr/>
          <p:nvPr/>
        </p:nvSpPr>
        <p:spPr>
          <a:xfrm>
            <a:off x="4504121" y="3998714"/>
            <a:ext cx="318335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팀·기업 단위로 운영하는 요금제. 관리자 콘솔과 함께 제공됩니다.</a:t>
            </a:r>
            <a:endParaRPr lang="ko-KR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2429" y="3012380"/>
            <a:ext cx="3537258" cy="16687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99431" y="3644205"/>
            <a:ext cx="3183255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패키지 충전</a:t>
            </a:r>
            <a:endParaRPr lang="ko-KR" sz="1600" dirty="0"/>
          </a:p>
        </p:txBody>
      </p:sp>
      <p:sp>
        <p:nvSpPr>
          <p:cNvPr id="11" name="Text 6"/>
          <p:cNvSpPr/>
          <p:nvPr/>
        </p:nvSpPr>
        <p:spPr>
          <a:xfrm>
            <a:off x="8199431" y="3998714"/>
            <a:ext cx="318325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필요할 때 추가로 젤리 패키지를 충전. 유연하게 사용량을 조절합니다.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336063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안전한 결제와 요금 관리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518207" y="3057426"/>
            <a:ext cx="5498665" cy="1499592"/>
          </a:xfrm>
          <a:prstGeom prst="roundRect">
            <a:avLst>
              <a:gd name="adj" fmla="val 25284"/>
            </a:avLst>
          </a:prstGeom>
          <a:solidFill>
            <a:srgbClr val="2589C9"/>
          </a:solidFill>
          <a:ln/>
        </p:spPr>
      </p:sp>
      <p:sp>
        <p:nvSpPr>
          <p:cNvPr id="4" name="Text 2"/>
          <p:cNvSpPr/>
          <p:nvPr/>
        </p:nvSpPr>
        <p:spPr>
          <a:xfrm>
            <a:off x="676159" y="3232972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사용자 결제 안전장치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676159" y="3633093"/>
            <a:ext cx="5182760" cy="86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웹 카드 결제와 앱 결제 지원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결제 통보 수신 후 결제사 거래 조회로 이중 확인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취소된 결제의 젤리는 자동으로 회수</a:t>
            </a:r>
            <a:endParaRPr lang="ko-KR" sz="1200" dirty="0"/>
          </a:p>
        </p:txBody>
      </p:sp>
      <p:sp>
        <p:nvSpPr>
          <p:cNvPr id="6" name="Text 4"/>
          <p:cNvSpPr/>
          <p:nvPr/>
        </p:nvSpPr>
        <p:spPr>
          <a:xfrm>
            <a:off x="6294875" y="3232972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운영자 요금 관리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294875" y="3633093"/>
            <a:ext cx="5271261" cy="86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모델별 원가와 판매 젤리를 한 화면에서 관리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새 모델은 시험 호출로 확인 후에만 공개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개발자가 아닌 운영자도 안전하게 조작 가능하도록 설계</a:t>
            </a:r>
            <a:endParaRPr lang="ko-KR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1908" y="2674045"/>
            <a:ext cx="920231" cy="240010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/>
        </p:spPr>
      </p:sp>
      <p:sp>
        <p:nvSpPr>
          <p:cNvPr id="3" name="Text 1"/>
          <p:cNvSpPr/>
          <p:nvPr/>
        </p:nvSpPr>
        <p:spPr>
          <a:xfrm>
            <a:off x="726660" y="2724746"/>
            <a:ext cx="1340313" cy="145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CHAPTER 8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31908" y="3026469"/>
            <a:ext cx="10927878" cy="717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기업·사용성·신뢰</a:t>
            </a:r>
            <a:endParaRPr lang="ko-KR" sz="4500" dirty="0"/>
          </a:p>
        </p:txBody>
      </p:sp>
      <p:sp>
        <p:nvSpPr>
          <p:cNvPr id="5" name="Text 3"/>
          <p:cNvSpPr/>
          <p:nvPr/>
        </p:nvSpPr>
        <p:spPr>
          <a:xfrm>
            <a:off x="631908" y="3931146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기업과 기관을 위한 기능, 모두를 위한 접근성, 믿을 수 있는 운영 원칙</a:t>
            </a:r>
            <a:endParaRPr lang="ko-KR" sz="1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320287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기업과 기관을 위해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908" y="3120628"/>
            <a:ext cx="394881" cy="3948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1908" y="3712964"/>
            <a:ext cx="5365219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기관 전용 가입</a:t>
            </a:r>
            <a:endParaRPr lang="ko-KR" sz="1600" dirty="0"/>
          </a:p>
        </p:txBody>
      </p:sp>
      <p:sp>
        <p:nvSpPr>
          <p:cNvPr id="5" name="Text 2"/>
          <p:cNvSpPr/>
          <p:nvPr/>
        </p:nvSpPr>
        <p:spPr>
          <a:xfrm>
            <a:off x="631908" y="4067473"/>
            <a:ext cx="5365219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개인 가입과 기관 가입을 분리해 운영합니다. 기업 요금제를 통해 팀 단위 젤리를 함께 사용할 수 있습니다.</a:t>
            </a:r>
            <a:endParaRPr lang="ko-KR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4568" y="3120628"/>
            <a:ext cx="394881" cy="394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94568" y="3712964"/>
            <a:ext cx="5365219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관리자 콘솔</a:t>
            </a:r>
            <a:endParaRPr lang="ko-KR" sz="1600" dirty="0"/>
          </a:p>
        </p:txBody>
      </p:sp>
      <p:sp>
        <p:nvSpPr>
          <p:cNvPr id="8" name="Text 4"/>
          <p:cNvSpPr/>
          <p:nvPr/>
        </p:nvSpPr>
        <p:spPr>
          <a:xfrm>
            <a:off x="6194568" y="4067473"/>
            <a:ext cx="5365219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회원 관리와 사용 현황을 한 화면에서 파악합니다. 관리자 기능은 권한을 확인한 뒤에만 접근 가능합니다.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474274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누구나 편하게 — 접근성과 다국어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3371184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4개 언어 지원</a:t>
            </a:r>
            <a:endParaRPr lang="ko-KR" sz="1600" dirty="0"/>
          </a:p>
        </p:txBody>
      </p:sp>
      <p:sp>
        <p:nvSpPr>
          <p:cNvPr id="4" name="Text 2"/>
          <p:cNvSpPr/>
          <p:nvPr/>
        </p:nvSpPr>
        <p:spPr>
          <a:xfrm>
            <a:off x="631908" y="3771305"/>
            <a:ext cx="527126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한국어·English·Tiếng Việt·繁體中文 중 선택한 언어는 계정에 저장되어 어느 기기에서나 동일하게 유지됩니다.</a:t>
            </a:r>
            <a:endParaRPr lang="ko-KR" sz="1200" dirty="0"/>
          </a:p>
        </p:txBody>
      </p:sp>
      <p:sp>
        <p:nvSpPr>
          <p:cNvPr id="5" name="Shape 3"/>
          <p:cNvSpPr/>
          <p:nvPr/>
        </p:nvSpPr>
        <p:spPr>
          <a:xfrm>
            <a:off x="6181173" y="3195638"/>
            <a:ext cx="5498665" cy="1223268"/>
          </a:xfrm>
          <a:prstGeom prst="roundRect">
            <a:avLst>
              <a:gd name="adj" fmla="val 30995"/>
            </a:avLst>
          </a:prstGeom>
          <a:solidFill>
            <a:srgbClr val="063E5F"/>
          </a:solidFill>
          <a:ln/>
        </p:spPr>
      </p:sp>
      <p:sp>
        <p:nvSpPr>
          <p:cNvPr id="6" name="Text 4"/>
          <p:cNvSpPr/>
          <p:nvPr/>
        </p:nvSpPr>
        <p:spPr>
          <a:xfrm>
            <a:off x="6339126" y="3371184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맞춤형 사용 환경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339126" y="3771305"/>
            <a:ext cx="5182760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글자 크기 설정(계정 저장), 다크·라이트 테마 선택. PC와 휴대폰에서 동일한 기능을 제공합니다.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247758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믿을 수 있게 만든다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3048099"/>
            <a:ext cx="11537463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ZeliAI는 기술적 성능만큼이나 신뢰와 안전을 중요하게 생각합니다.</a:t>
            </a:r>
            <a:endParaRPr lang="ko-KR" sz="1200" dirty="0"/>
          </a:p>
        </p:txBody>
      </p:sp>
      <p:sp>
        <p:nvSpPr>
          <p:cNvPr id="4" name="Shape 2"/>
          <p:cNvSpPr/>
          <p:nvPr/>
        </p:nvSpPr>
        <p:spPr>
          <a:xfrm>
            <a:off x="631908" y="3478510"/>
            <a:ext cx="355393" cy="3554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5253" y="3532783"/>
            <a:ext cx="299762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AI는 사람인 척하지 않는다</a:t>
            </a:r>
            <a:endParaRPr lang="ko-KR" sz="1600" dirty="0"/>
          </a:p>
        </p:txBody>
      </p:sp>
      <p:sp>
        <p:nvSpPr>
          <p:cNvPr id="6" name="Text 4"/>
          <p:cNvSpPr/>
          <p:nvPr/>
        </p:nvSpPr>
        <p:spPr>
          <a:xfrm>
            <a:off x="1145253" y="3887291"/>
            <a:ext cx="299762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모르는 것은 지어내지 않도록 규칙을 두고, AI임을 항상 밝힙니다.</a:t>
            </a:r>
            <a:endParaRPr lang="ko-KR" sz="1200" dirty="0"/>
          </a:p>
        </p:txBody>
      </p:sp>
      <p:sp>
        <p:nvSpPr>
          <p:cNvPr id="7" name="Shape 5"/>
          <p:cNvSpPr/>
          <p:nvPr/>
        </p:nvSpPr>
        <p:spPr>
          <a:xfrm>
            <a:off x="4340315" y="3478510"/>
            <a:ext cx="355393" cy="3554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53660" y="3532783"/>
            <a:ext cx="299762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민감 정보 보호</a:t>
            </a:r>
            <a:endParaRPr lang="ko-KR" sz="1600" dirty="0"/>
          </a:p>
        </p:txBody>
      </p:sp>
      <p:sp>
        <p:nvSpPr>
          <p:cNvPr id="9" name="Text 7"/>
          <p:cNvSpPr/>
          <p:nvPr/>
        </p:nvSpPr>
        <p:spPr>
          <a:xfrm>
            <a:off x="4853660" y="3887291"/>
            <a:ext cx="2997621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비밀번호·주민등록번호 같은 민감 정보는 대화로 받지 않도록 안내합니다.</a:t>
            </a:r>
            <a:endParaRPr lang="ko-KR" sz="1200" dirty="0"/>
          </a:p>
        </p:txBody>
      </p:sp>
      <p:sp>
        <p:nvSpPr>
          <p:cNvPr id="10" name="Shape 8"/>
          <p:cNvSpPr/>
          <p:nvPr/>
        </p:nvSpPr>
        <p:spPr>
          <a:xfrm>
            <a:off x="8048721" y="3478510"/>
            <a:ext cx="355393" cy="3554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62066" y="3532783"/>
            <a:ext cx="299772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안정적인 운영</a:t>
            </a:r>
            <a:endParaRPr lang="ko-KR" sz="1600" dirty="0"/>
          </a:p>
        </p:txBody>
      </p:sp>
      <p:sp>
        <p:nvSpPr>
          <p:cNvPr id="12" name="Text 10"/>
          <p:cNvSpPr/>
          <p:nvPr/>
        </p:nvSpPr>
        <p:spPr>
          <a:xfrm>
            <a:off x="8562066" y="3887291"/>
            <a:ext cx="2997720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결제는 이중 확인, 관리자 기능은 권한 확인. 배포 전 리허설과 즉시 되돌리기로 안정적으로 운영합니다.</a:t>
            </a:r>
            <a:endParaRPr lang="ko-KR" sz="1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2075911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기술 구조</a:t>
            </a:r>
            <a:endParaRPr lang="ko-KR" sz="3250" dirty="0"/>
          </a:p>
        </p:txBody>
      </p:sp>
      <p:sp>
        <p:nvSpPr>
          <p:cNvPr id="3" name="Shape 1"/>
          <p:cNvSpPr/>
          <p:nvPr/>
        </p:nvSpPr>
        <p:spPr>
          <a:xfrm>
            <a:off x="518207" y="2797274"/>
            <a:ext cx="5498665" cy="2019995"/>
          </a:xfrm>
          <a:prstGeom prst="roundRect">
            <a:avLst>
              <a:gd name="adj" fmla="val 18770"/>
            </a:avLst>
          </a:prstGeom>
          <a:solidFill>
            <a:srgbClr val="1E2C3B"/>
          </a:solidFill>
          <a:ln/>
        </p:spPr>
      </p:sp>
      <p:sp>
        <p:nvSpPr>
          <p:cNvPr id="4" name="Text 2"/>
          <p:cNvSpPr/>
          <p:nvPr/>
        </p:nvSpPr>
        <p:spPr>
          <a:xfrm>
            <a:off x="676159" y="2972820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프론트엔드</a:t>
            </a:r>
            <a:endParaRPr lang="ko-KR" sz="1600" dirty="0"/>
          </a:p>
        </p:txBody>
      </p:sp>
      <p:sp>
        <p:nvSpPr>
          <p:cNvPr id="5" name="Text 3"/>
          <p:cNvSpPr/>
          <p:nvPr/>
        </p:nvSpPr>
        <p:spPr>
          <a:xfrm>
            <a:off x="676159" y="3372941"/>
            <a:ext cx="5182760" cy="560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웹: React 기반 SPA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Agent 채용 전용 경량 앱 별도 제공</a:t>
            </a:r>
            <a:endParaRPr lang="ko-KR" sz="1200" dirty="0"/>
          </a:p>
        </p:txBody>
      </p:sp>
      <p:sp>
        <p:nvSpPr>
          <p:cNvPr id="6" name="Text 4"/>
          <p:cNvSpPr/>
          <p:nvPr/>
        </p:nvSpPr>
        <p:spPr>
          <a:xfrm>
            <a:off x="676159" y="4109173"/>
            <a:ext cx="5182760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백엔드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676159" y="4509294"/>
            <a:ext cx="5792345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Kotlin(Ktor) 중심, MySQL 데이터베이스</a:t>
            </a:r>
            <a:endParaRPr lang="ko-KR" sz="1200" dirty="0"/>
          </a:p>
        </p:txBody>
      </p:sp>
      <p:sp>
        <p:nvSpPr>
          <p:cNvPr id="8" name="Text 6"/>
          <p:cNvSpPr/>
          <p:nvPr/>
        </p:nvSpPr>
        <p:spPr>
          <a:xfrm>
            <a:off x="6294875" y="2972820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인프라</a:t>
            </a:r>
            <a:endParaRPr lang="ko-KR" sz="1600" dirty="0"/>
          </a:p>
        </p:txBody>
      </p:sp>
      <p:sp>
        <p:nvSpPr>
          <p:cNvPr id="9" name="Text 7"/>
          <p:cNvSpPr/>
          <p:nvPr/>
        </p:nvSpPr>
        <p:spPr>
          <a:xfrm>
            <a:off x="6294875" y="3372941"/>
            <a:ext cx="5880846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AWS에서 운영, CDN으로 빠른 응답</a:t>
            </a:r>
            <a:endParaRPr lang="ko-KR" sz="1200" dirty="0"/>
          </a:p>
        </p:txBody>
      </p:sp>
      <p:sp>
        <p:nvSpPr>
          <p:cNvPr id="10" name="Text 8"/>
          <p:cNvSpPr/>
          <p:nvPr/>
        </p:nvSpPr>
        <p:spPr>
          <a:xfrm>
            <a:off x="6294875" y="3801198"/>
            <a:ext cx="5271261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모델 라우팅</a:t>
            </a:r>
            <a:endParaRPr lang="ko-KR" sz="1600" dirty="0"/>
          </a:p>
        </p:txBody>
      </p:sp>
      <p:sp>
        <p:nvSpPr>
          <p:cNvPr id="11" name="Text 9"/>
          <p:cNvSpPr/>
          <p:nvPr/>
        </p:nvSpPr>
        <p:spPr>
          <a:xfrm>
            <a:off x="6294875" y="4201319"/>
            <a:ext cx="5271261" cy="5606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여러 AI 제공사를 하나로 묶는 모델 라우팅 레이어</a:t>
            </a:r>
            <a:endParaRPr lang="ko-KR" sz="1200" dirty="0"/>
          </a:p>
          <a:p>
            <a:pPr algn="l" marL="243840" indent="-243840">
              <a:lnSpc>
                <a:spcPct val="133000"/>
              </a:lnSpc>
              <a:buSzPct val="100000"/>
              <a:buChar char="•"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새 모델 추가 시 시험 호출 검증 후 공개</a:t>
            </a:r>
            <a:endParaRPr lang="ko-KR" sz="12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688859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더 즐기는 ZeliAI</a:t>
            </a:r>
            <a:endParaRPr lang="ko-KR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908" y="2489200"/>
            <a:ext cx="394881" cy="3948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1908" y="3081536"/>
            <a:ext cx="5365219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ZeliCast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31908" y="3436045"/>
            <a:ext cx="5365219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AI와 관련된 방송·콘텐츠 채널</a:t>
            </a:r>
            <a:endParaRPr lang="ko-KR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4568" y="2489200"/>
            <a:ext cx="394881" cy="394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94568" y="3081536"/>
            <a:ext cx="5365219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ZeliAI Games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194568" y="3436045"/>
            <a:ext cx="5365219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AI와 함께하는 게임 경험</a:t>
            </a:r>
            <a:endParaRPr lang="ko-KR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1908" y="4004667"/>
            <a:ext cx="394881" cy="3948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1908" y="4597003"/>
            <a:ext cx="5365219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AI Monitor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631908" y="4951512"/>
            <a:ext cx="5365219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관련 정보와 현황을 모니터링</a:t>
            </a:r>
            <a:endParaRPr lang="ko-KR" sz="1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4568" y="4004667"/>
            <a:ext cx="394881" cy="39489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194568" y="4597003"/>
            <a:ext cx="5365219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함께 만드는 AI</a:t>
            </a:r>
            <a:endParaRPr lang="ko-KR" sz="1600" dirty="0"/>
          </a:p>
        </p:txBody>
      </p:sp>
      <p:sp>
        <p:nvSpPr>
          <p:cNvPr id="14" name="Text 8"/>
          <p:cNvSpPr/>
          <p:nvPr/>
        </p:nvSpPr>
        <p:spPr>
          <a:xfrm>
            <a:off x="6194568" y="4951512"/>
            <a:ext cx="5365219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인공지능 연구회, 보도자료·공지, 브런치 연재 '인공지능이 쓰는 글'</a:t>
            </a:r>
            <a:endParaRPr lang="ko-KR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320857"/>
            <a:ext cx="10927878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한 문장으로</a:t>
            </a:r>
            <a:endParaRPr lang="ko-KR" sz="3250" dirty="0"/>
          </a:p>
        </p:txBody>
      </p:sp>
      <p:sp>
        <p:nvSpPr>
          <p:cNvPr id="3" name="Text 1"/>
          <p:cNvSpPr/>
          <p:nvPr/>
        </p:nvSpPr>
        <p:spPr>
          <a:xfrm>
            <a:off x="631908" y="2091530"/>
            <a:ext cx="10927878" cy="1434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75BAE6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고르고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· 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75BAE6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검증하고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· 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75BAE6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만들고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· 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75BAE6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맡기고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· 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4500" b="1" dirty="0">
                <a:solidFill>
                  <a:srgbClr val="75BAE6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한 번에 결제</a:t>
            </a:r>
            <a:endParaRPr lang="ko-KR" sz="4500" dirty="0"/>
          </a:p>
        </p:txBody>
      </p:sp>
      <p:sp>
        <p:nvSpPr>
          <p:cNvPr id="4" name="Shape 2"/>
          <p:cNvSpPr/>
          <p:nvPr/>
        </p:nvSpPr>
        <p:spPr>
          <a:xfrm>
            <a:off x="631908" y="3713262"/>
            <a:ext cx="10927878" cy="1858963"/>
          </a:xfrm>
          <a:prstGeom prst="roundRect">
            <a:avLst>
              <a:gd name="adj" fmla="val 12747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38258" y="3719612"/>
            <a:ext cx="3638360" cy="923131"/>
          </a:xfrm>
          <a:custGeom>
            <a:avLst/>
            <a:gdLst/>
            <a:ahLst/>
            <a:cxnLst/>
            <a:rect l="l" t="t" r="r" b="b"/>
            <a:pathLst>
              <a:path w="3638360" h="923131">
                <a:moveTo>
                  <a:pt x="197474" y="0"/>
                </a:moveTo>
                <a:lnTo>
                  <a:pt x="3638360" y="0"/>
                </a:lnTo>
                <a:lnTo>
                  <a:pt x="3638360" y="923131"/>
                </a:lnTo>
                <a:lnTo>
                  <a:pt x="0" y="923131"/>
                </a:lnTo>
                <a:lnTo>
                  <a:pt x="0" y="197479"/>
                </a:lnTo>
                <a:arcTo hR="197479" wR="197474" stAng="10800000" swAng="5400000"/>
                <a:close/>
              </a:path>
            </a:pathLst>
          </a:custGeom>
          <a:solidFill>
            <a:srgbClr val="D4E9F7"/>
          </a:solidFill>
          <a:ln/>
        </p:spPr>
      </p:sp>
      <p:sp>
        <p:nvSpPr>
          <p:cNvPr id="6" name="Text 4"/>
          <p:cNvSpPr/>
          <p:nvPr/>
        </p:nvSpPr>
        <p:spPr>
          <a:xfrm>
            <a:off x="796211" y="3877568"/>
            <a:ext cx="3085527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모델 선택</a:t>
            </a:r>
            <a:endParaRPr lang="ko-KR" sz="1600" dirty="0"/>
          </a:p>
        </p:txBody>
      </p:sp>
      <p:sp>
        <p:nvSpPr>
          <p:cNvPr id="7" name="Text 5"/>
          <p:cNvSpPr/>
          <p:nvPr/>
        </p:nvSpPr>
        <p:spPr>
          <a:xfrm>
            <a:off x="796211" y="4232077"/>
            <a:ext cx="3085527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원하는 AI를 골라 쓴다</a:t>
            </a:r>
            <a:endParaRPr lang="ko-KR" sz="1200" dirty="0"/>
          </a:p>
        </p:txBody>
      </p:sp>
      <p:sp>
        <p:nvSpPr>
          <p:cNvPr id="8" name="Shape 6"/>
          <p:cNvSpPr/>
          <p:nvPr/>
        </p:nvSpPr>
        <p:spPr>
          <a:xfrm>
            <a:off x="4276618" y="3719612"/>
            <a:ext cx="3638360" cy="923131"/>
          </a:xfrm>
          <a:prstGeom prst="rect">
            <a:avLst/>
          </a:prstGeom>
          <a:solidFill>
            <a:srgbClr val="D4E9F7"/>
          </a:solidFill>
          <a:ln/>
        </p:spPr>
      </p:sp>
      <p:sp>
        <p:nvSpPr>
          <p:cNvPr id="9" name="Shape 7"/>
          <p:cNvSpPr/>
          <p:nvPr/>
        </p:nvSpPr>
        <p:spPr>
          <a:xfrm>
            <a:off x="4276618" y="3719612"/>
            <a:ext cx="19050" cy="923131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0" name="Text 8"/>
          <p:cNvSpPr/>
          <p:nvPr/>
        </p:nvSpPr>
        <p:spPr>
          <a:xfrm>
            <a:off x="4671499" y="3877568"/>
            <a:ext cx="2848598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멀티브레인</a:t>
            </a:r>
            <a:endParaRPr lang="ko-KR" sz="1600" dirty="0"/>
          </a:p>
        </p:txBody>
      </p:sp>
      <p:sp>
        <p:nvSpPr>
          <p:cNvPr id="11" name="Text 9"/>
          <p:cNvSpPr/>
          <p:nvPr/>
        </p:nvSpPr>
        <p:spPr>
          <a:xfrm>
            <a:off x="4671499" y="4232077"/>
            <a:ext cx="284859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교차검증으로 더 믿을 수 있는 답</a:t>
            </a:r>
            <a:endParaRPr lang="ko-KR" sz="1200" dirty="0"/>
          </a:p>
        </p:txBody>
      </p:sp>
      <p:sp>
        <p:nvSpPr>
          <p:cNvPr id="12" name="Shape 10"/>
          <p:cNvSpPr/>
          <p:nvPr/>
        </p:nvSpPr>
        <p:spPr>
          <a:xfrm>
            <a:off x="7914978" y="3719612"/>
            <a:ext cx="3638360" cy="923131"/>
          </a:xfrm>
          <a:custGeom>
            <a:avLst/>
            <a:gdLst/>
            <a:ahLst/>
            <a:cxnLst/>
            <a:rect l="l" t="t" r="r" b="b"/>
            <a:pathLst>
              <a:path w="3638360" h="923131">
                <a:moveTo>
                  <a:pt x="0" y="0"/>
                </a:moveTo>
                <a:lnTo>
                  <a:pt x="3440886" y="0"/>
                </a:lnTo>
                <a:arcTo hR="197479" wR="197474" stAng="16200000" swAng="5400000"/>
                <a:lnTo>
                  <a:pt x="3638360" y="923131"/>
                </a:lnTo>
                <a:lnTo>
                  <a:pt x="0" y="923131"/>
                </a:lnTo>
                <a:lnTo>
                  <a:pt x="0" y="0"/>
                </a:lnTo>
                <a:close/>
              </a:path>
            </a:pathLst>
          </a:custGeom>
          <a:solidFill>
            <a:srgbClr val="D4E9F7"/>
          </a:solidFill>
          <a:ln/>
        </p:spPr>
      </p:sp>
      <p:sp>
        <p:nvSpPr>
          <p:cNvPr id="13" name="Shape 11"/>
          <p:cNvSpPr/>
          <p:nvPr/>
        </p:nvSpPr>
        <p:spPr>
          <a:xfrm>
            <a:off x="7914978" y="3719612"/>
            <a:ext cx="19050" cy="923131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4" name="Text 12"/>
          <p:cNvSpPr/>
          <p:nvPr/>
        </p:nvSpPr>
        <p:spPr>
          <a:xfrm>
            <a:off x="8309859" y="3877568"/>
            <a:ext cx="3085527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문서</a:t>
            </a:r>
            <a:endParaRPr lang="ko-KR" sz="1600" dirty="0"/>
          </a:p>
        </p:txBody>
      </p:sp>
      <p:sp>
        <p:nvSpPr>
          <p:cNvPr id="15" name="Text 13"/>
          <p:cNvSpPr/>
          <p:nvPr/>
        </p:nvSpPr>
        <p:spPr>
          <a:xfrm>
            <a:off x="8309859" y="4232077"/>
            <a:ext cx="3085527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답에서 문서까지 한 번에</a:t>
            </a:r>
            <a:endParaRPr lang="ko-KR" sz="1200" dirty="0"/>
          </a:p>
        </p:txBody>
      </p:sp>
      <p:sp>
        <p:nvSpPr>
          <p:cNvPr id="16" name="Shape 14"/>
          <p:cNvSpPr/>
          <p:nvPr/>
        </p:nvSpPr>
        <p:spPr>
          <a:xfrm>
            <a:off x="638258" y="4642743"/>
            <a:ext cx="5457490" cy="923131"/>
          </a:xfrm>
          <a:custGeom>
            <a:avLst/>
            <a:gdLst/>
            <a:ahLst/>
            <a:cxnLst/>
            <a:rect l="l" t="t" r="r" b="b"/>
            <a:pathLst>
              <a:path w="5457490" h="923131">
                <a:moveTo>
                  <a:pt x="0" y="0"/>
                </a:moveTo>
                <a:lnTo>
                  <a:pt x="5457490" y="0"/>
                </a:lnTo>
                <a:lnTo>
                  <a:pt x="5457490" y="923131"/>
                </a:lnTo>
                <a:lnTo>
                  <a:pt x="197474" y="923131"/>
                </a:lnTo>
                <a:arcTo hR="197479" wR="197474" stAng="5400000" swAng="5400000"/>
                <a:lnTo>
                  <a:pt x="0" y="0"/>
                </a:lnTo>
                <a:close/>
              </a:path>
            </a:pathLst>
          </a:custGeom>
          <a:solidFill>
            <a:srgbClr val="D4E9F7"/>
          </a:solidFill>
          <a:ln/>
        </p:spPr>
      </p:sp>
      <p:sp>
        <p:nvSpPr>
          <p:cNvPr id="17" name="Shape 15"/>
          <p:cNvSpPr/>
          <p:nvPr/>
        </p:nvSpPr>
        <p:spPr>
          <a:xfrm>
            <a:off x="638258" y="4642743"/>
            <a:ext cx="5457490" cy="19050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8" name="Text 16"/>
          <p:cNvSpPr/>
          <p:nvPr/>
        </p:nvSpPr>
        <p:spPr>
          <a:xfrm>
            <a:off x="796211" y="4800699"/>
            <a:ext cx="4904657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에이전트</a:t>
            </a:r>
            <a:endParaRPr lang="ko-KR" sz="1600" dirty="0"/>
          </a:p>
        </p:txBody>
      </p:sp>
      <p:sp>
        <p:nvSpPr>
          <p:cNvPr id="19" name="Text 17"/>
          <p:cNvSpPr/>
          <p:nvPr/>
        </p:nvSpPr>
        <p:spPr>
          <a:xfrm>
            <a:off x="796211" y="5155208"/>
            <a:ext cx="4904657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반복 업무와 전문 업무를 AI에 위임</a:t>
            </a:r>
            <a:endParaRPr lang="ko-KR" sz="1200" dirty="0"/>
          </a:p>
        </p:txBody>
      </p:sp>
      <p:sp>
        <p:nvSpPr>
          <p:cNvPr id="20" name="Shape 18"/>
          <p:cNvSpPr/>
          <p:nvPr/>
        </p:nvSpPr>
        <p:spPr>
          <a:xfrm>
            <a:off x="6095748" y="4642743"/>
            <a:ext cx="5457589" cy="923131"/>
          </a:xfrm>
          <a:custGeom>
            <a:avLst/>
            <a:gdLst/>
            <a:ahLst/>
            <a:cxnLst/>
            <a:rect l="l" t="t" r="r" b="b"/>
            <a:pathLst>
              <a:path w="5457589" h="923131">
                <a:moveTo>
                  <a:pt x="0" y="0"/>
                </a:moveTo>
                <a:lnTo>
                  <a:pt x="5457589" y="0"/>
                </a:lnTo>
                <a:lnTo>
                  <a:pt x="5457589" y="725653"/>
                </a:lnTo>
                <a:arcTo hR="197479" wR="197474" stAng="0" swAng="5400000"/>
                <a:lnTo>
                  <a:pt x="0" y="923131"/>
                </a:lnTo>
                <a:lnTo>
                  <a:pt x="0" y="0"/>
                </a:lnTo>
                <a:close/>
              </a:path>
            </a:pathLst>
          </a:custGeom>
          <a:solidFill>
            <a:srgbClr val="D4E9F7"/>
          </a:solidFill>
          <a:ln/>
        </p:spPr>
      </p:sp>
      <p:sp>
        <p:nvSpPr>
          <p:cNvPr id="21" name="Shape 19"/>
          <p:cNvSpPr/>
          <p:nvPr/>
        </p:nvSpPr>
        <p:spPr>
          <a:xfrm>
            <a:off x="6095748" y="4642743"/>
            <a:ext cx="19050" cy="923131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22" name="Shape 20"/>
          <p:cNvSpPr/>
          <p:nvPr/>
        </p:nvSpPr>
        <p:spPr>
          <a:xfrm>
            <a:off x="6095748" y="4642743"/>
            <a:ext cx="5457589" cy="19050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23" name="Text 21"/>
          <p:cNvSpPr/>
          <p:nvPr/>
        </p:nvSpPr>
        <p:spPr>
          <a:xfrm>
            <a:off x="6490629" y="4800699"/>
            <a:ext cx="4904756" cy="259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젤리 결제</a:t>
            </a:r>
            <a:endParaRPr lang="ko-KR" sz="1600" dirty="0"/>
          </a:p>
        </p:txBody>
      </p:sp>
      <p:sp>
        <p:nvSpPr>
          <p:cNvPr id="24" name="Text 22"/>
          <p:cNvSpPr/>
          <p:nvPr/>
        </p:nvSpPr>
        <p:spPr>
          <a:xfrm>
            <a:off x="6490629" y="5155208"/>
            <a:ext cx="4904756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모든 AI 사용료를 하나로</a:t>
            </a:r>
            <a:endParaRPr lang="ko-KR" sz="1200" dirty="0"/>
          </a:p>
        </p:txBody>
      </p:sp>
      <p:sp>
        <p:nvSpPr>
          <p:cNvPr id="25" name="Shape 23"/>
          <p:cNvSpPr/>
          <p:nvPr/>
        </p:nvSpPr>
        <p:spPr>
          <a:xfrm>
            <a:off x="4079178" y="3983732"/>
            <a:ext cx="394881" cy="39489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77898" y="4082355"/>
            <a:ext cx="197440" cy="197445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7717537" y="3983732"/>
            <a:ext cx="394881" cy="39489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6258" y="4082355"/>
            <a:ext cx="197440" cy="197445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5898308" y="4906863"/>
            <a:ext cx="394881" cy="39489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ACFDD"/>
            </a:solidFill>
            <a:prstDash val="solid"/>
          </a:ln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97028" y="5005487"/>
            <a:ext cx="197440" cy="19744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716839"/>
            <a:ext cx="6355993" cy="519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32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세상의 모든 AI, 젤리아이</a:t>
            </a:r>
            <a:endParaRPr lang="ko-KR" sz="3250" dirty="0"/>
          </a:p>
        </p:txBody>
      </p:sp>
      <p:sp>
        <p:nvSpPr>
          <p:cNvPr id="4" name="Text 1"/>
          <p:cNvSpPr/>
          <p:nvPr/>
        </p:nvSpPr>
        <p:spPr>
          <a:xfrm>
            <a:off x="631908" y="2438202"/>
            <a:ext cx="6355993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ko-KR" alt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하나의 계정으로 모든 AI를 고르고, 검증하고, 문서로 만들고, 업무를 맡기세요. 지금 무료로 시작해 보세요.</a:t>
            </a:r>
            <a:endParaRPr lang="ko-KR" sz="1200" dirty="0"/>
          </a:p>
        </p:txBody>
      </p:sp>
      <p:sp>
        <p:nvSpPr>
          <p:cNvPr id="5" name="Shape 2"/>
          <p:cNvSpPr/>
          <p:nvPr/>
        </p:nvSpPr>
        <p:spPr>
          <a:xfrm>
            <a:off x="631908" y="3121323"/>
            <a:ext cx="6355993" cy="948531"/>
          </a:xfrm>
          <a:prstGeom prst="roundRect">
            <a:avLst>
              <a:gd name="adj" fmla="val 2498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6211" y="3285629"/>
            <a:ext cx="6027388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🌐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웹사이트</a:t>
            </a:r>
            <a:endParaRPr lang="ko-KR" sz="1600" dirty="0"/>
          </a:p>
        </p:txBody>
      </p:sp>
      <p:sp>
        <p:nvSpPr>
          <p:cNvPr id="7" name="Text 4"/>
          <p:cNvSpPr/>
          <p:nvPr/>
        </p:nvSpPr>
        <p:spPr>
          <a:xfrm>
            <a:off x="796211" y="3652838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zeliai.com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31908" y="4227810"/>
            <a:ext cx="6355993" cy="948531"/>
          </a:xfrm>
          <a:prstGeom prst="roundRect">
            <a:avLst>
              <a:gd name="adj" fmla="val 24983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6211" y="4392116"/>
            <a:ext cx="6027388" cy="272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📞</a:t>
            </a:r>
            <a:pPr algn="ctr" indent="0" marL="0">
              <a:lnSpc>
                <a:spcPct val="104000"/>
              </a:lnSpc>
              <a:buNone/>
            </a:pPr>
            <a:r>
              <a:rPr lang="ko-KR" altLang="en-US" sz="16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문의</a:t>
            </a:r>
            <a:endParaRPr lang="ko-KR" sz="1600" dirty="0"/>
          </a:p>
        </p:txBody>
      </p:sp>
      <p:sp>
        <p:nvSpPr>
          <p:cNvPr id="10" name="Text 7"/>
          <p:cNvSpPr/>
          <p:nvPr/>
        </p:nvSpPr>
        <p:spPr>
          <a:xfrm>
            <a:off x="796211" y="4759325"/>
            <a:ext cx="6027388" cy="252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1588-4654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2026-10-14T02:47:56Z</dcterms:created>
  <dcterms:modified xsi:type="dcterms:W3CDTF">2026-10-14T02:47:56Z</dcterms:modified>
</cp:coreProperties>
</file>